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7" r:id="rId5"/>
  </p:sldMasterIdLst>
  <p:notesMasterIdLst>
    <p:notesMasterId r:id="rId36"/>
  </p:notesMasterIdLst>
  <p:handoutMasterIdLst>
    <p:handoutMasterId r:id="rId37"/>
  </p:handoutMasterIdLst>
  <p:sldIdLst>
    <p:sldId id="281" r:id="rId6"/>
    <p:sldId id="287" r:id="rId7"/>
    <p:sldId id="318" r:id="rId8"/>
    <p:sldId id="257" r:id="rId9"/>
    <p:sldId id="349" r:id="rId10"/>
    <p:sldId id="323" r:id="rId11"/>
    <p:sldId id="319" r:id="rId12"/>
    <p:sldId id="320" r:id="rId13"/>
    <p:sldId id="321" r:id="rId14"/>
    <p:sldId id="322" r:id="rId15"/>
    <p:sldId id="324" r:id="rId16"/>
    <p:sldId id="313" r:id="rId17"/>
    <p:sldId id="314" r:id="rId18"/>
    <p:sldId id="315" r:id="rId19"/>
    <p:sldId id="259" r:id="rId20"/>
    <p:sldId id="261" r:id="rId21"/>
    <p:sldId id="307" r:id="rId22"/>
    <p:sldId id="325" r:id="rId23"/>
    <p:sldId id="308" r:id="rId24"/>
    <p:sldId id="312" r:id="rId25"/>
    <p:sldId id="327" r:id="rId26"/>
    <p:sldId id="329" r:id="rId27"/>
    <p:sldId id="345" r:id="rId28"/>
    <p:sldId id="346" r:id="rId29"/>
    <p:sldId id="347" r:id="rId30"/>
    <p:sldId id="339" r:id="rId31"/>
    <p:sldId id="340" r:id="rId32"/>
    <p:sldId id="341" r:id="rId33"/>
    <p:sldId id="342" r:id="rId34"/>
    <p:sldId id="348" r:id="rId35"/>
  </p:sldIdLst>
  <p:sldSz cx="9144000" cy="6858000" type="screen4x3"/>
  <p:notesSz cx="6954838"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2F970104-3DD2-664D-8AEB-D5F3084BE8DA}">
          <p14:sldIdLst>
            <p14:sldId id="281"/>
            <p14:sldId id="287"/>
            <p14:sldId id="318"/>
            <p14:sldId id="257"/>
            <p14:sldId id="349"/>
            <p14:sldId id="323"/>
            <p14:sldId id="319"/>
            <p14:sldId id="320"/>
            <p14:sldId id="321"/>
            <p14:sldId id="322"/>
            <p14:sldId id="324"/>
            <p14:sldId id="313"/>
            <p14:sldId id="314"/>
            <p14:sldId id="315"/>
            <p14:sldId id="259"/>
            <p14:sldId id="261"/>
            <p14:sldId id="307"/>
            <p14:sldId id="325"/>
            <p14:sldId id="308"/>
            <p14:sldId id="312"/>
            <p14:sldId id="327"/>
            <p14:sldId id="329"/>
            <p14:sldId id="345"/>
            <p14:sldId id="346"/>
            <p14:sldId id="347"/>
            <p14:sldId id="339"/>
            <p14:sldId id="340"/>
            <p14:sldId id="341"/>
            <p14:sldId id="342"/>
            <p14:sldId id="348"/>
          </p14:sldIdLst>
        </p14:section>
      </p14:sectionLst>
    </p:ext>
    <p:ext uri="{EFAFB233-063F-42B5-8137-9DF3F51BA10A}">
      <p15:sldGuideLst xmlns:p15="http://schemas.microsoft.com/office/powerpoint/2012/main" xmlns="">
        <p15:guide id="1" orient="horz" pos="3945">
          <p15:clr>
            <a:srgbClr val="A4A3A4"/>
          </p15:clr>
        </p15:guide>
        <p15:guide id="2" orient="horz" pos="3773">
          <p15:clr>
            <a:srgbClr val="A4A3A4"/>
          </p15:clr>
        </p15:guide>
        <p15:guide id="3" orient="horz" pos="720">
          <p15:clr>
            <a:srgbClr val="A4A3A4"/>
          </p15:clr>
        </p15:guide>
        <p15:guide id="4" pos="1094">
          <p15:clr>
            <a:srgbClr val="A4A3A4"/>
          </p15:clr>
        </p15:guide>
        <p15:guide id="5" pos="5565">
          <p15:clr>
            <a:srgbClr val="A4A3A4"/>
          </p15:clr>
        </p15:guide>
        <p15:guide id="6" pos="950">
          <p15:clr>
            <a:srgbClr val="A4A3A4"/>
          </p15:clr>
        </p15:guide>
        <p15:guide id="7" pos="371">
          <p15:clr>
            <a:srgbClr val="A4A3A4"/>
          </p15:clr>
        </p15:guide>
        <p15:guide id="8" pos="518">
          <p15:clr>
            <a:srgbClr val="A4A3A4"/>
          </p15:clr>
        </p15:guide>
        <p15:guide id="9" pos="806">
          <p15:clr>
            <a:srgbClr val="A4A3A4"/>
          </p15:clr>
        </p15:guide>
        <p15:guide id="10" pos="66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8834"/>
    <a:srgbClr val="FF00FF"/>
    <a:srgbClr val="FF99FF"/>
    <a:srgbClr val="F95D0D"/>
    <a:srgbClr val="8CAABA"/>
    <a:srgbClr val="7A94A2"/>
    <a:srgbClr val="506E94"/>
    <a:srgbClr val="A0C2D5"/>
    <a:srgbClr val="8AAABA"/>
    <a:srgbClr val="8AA9B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044" autoAdjust="0"/>
    <p:restoredTop sz="83394" autoAdjust="0"/>
  </p:normalViewPr>
  <p:slideViewPr>
    <p:cSldViewPr snapToObjects="1">
      <p:cViewPr>
        <p:scale>
          <a:sx n="75" d="100"/>
          <a:sy n="75" d="100"/>
        </p:scale>
        <p:origin x="-1232" y="504"/>
      </p:cViewPr>
      <p:guideLst>
        <p:guide orient="horz" pos="3945"/>
        <p:guide orient="horz" pos="3773"/>
        <p:guide orient="horz" pos="720"/>
        <p:guide pos="1094"/>
        <p:guide pos="5565"/>
        <p:guide pos="950"/>
        <p:guide pos="371"/>
        <p:guide pos="518"/>
        <p:guide pos="806"/>
        <p:guide pos="664"/>
      </p:guideLst>
    </p:cSldViewPr>
  </p:slideViewPr>
  <p:outlineViewPr>
    <p:cViewPr>
      <p:scale>
        <a:sx n="33" d="100"/>
        <a:sy n="33" d="100"/>
      </p:scale>
      <p:origin x="48" y="0"/>
    </p:cViewPr>
  </p:outlineViewPr>
  <p:notesTextViewPr>
    <p:cViewPr>
      <p:scale>
        <a:sx n="100" d="100"/>
        <a:sy n="100" d="100"/>
      </p:scale>
      <p:origin x="0" y="0"/>
    </p:cViewPr>
  </p:notesTextViewPr>
  <p:sorterViewPr>
    <p:cViewPr>
      <p:scale>
        <a:sx n="110" d="100"/>
        <a:sy n="11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1804"/>
          </a:xfrm>
          <a:prstGeom prst="rect">
            <a:avLst/>
          </a:prstGeom>
        </p:spPr>
        <p:txBody>
          <a:bodyPr vert="horz" lIns="92506" tIns="46254" rIns="92506" bIns="46254" rtlCol="0"/>
          <a:lstStyle>
            <a:lvl1pPr algn="l">
              <a:defRPr sz="1200"/>
            </a:lvl1pPr>
          </a:lstStyle>
          <a:p>
            <a:endParaRPr lang="en-US" dirty="0"/>
          </a:p>
        </p:txBody>
      </p:sp>
      <p:sp>
        <p:nvSpPr>
          <p:cNvPr id="3" name="Date Placeholder 2"/>
          <p:cNvSpPr>
            <a:spLocks noGrp="1"/>
          </p:cNvSpPr>
          <p:nvPr>
            <p:ph type="dt" sz="quarter" idx="1"/>
          </p:nvPr>
        </p:nvSpPr>
        <p:spPr>
          <a:xfrm>
            <a:off x="3939466" y="0"/>
            <a:ext cx="3013763" cy="461804"/>
          </a:xfrm>
          <a:prstGeom prst="rect">
            <a:avLst/>
          </a:prstGeom>
        </p:spPr>
        <p:txBody>
          <a:bodyPr vert="horz" lIns="92506" tIns="46254" rIns="92506" bIns="46254" rtlCol="0"/>
          <a:lstStyle>
            <a:lvl1pPr algn="r">
              <a:defRPr sz="1200"/>
            </a:lvl1pPr>
          </a:lstStyle>
          <a:p>
            <a:fld id="{C4B70925-A725-B744-85E5-82DE8E795AB9}" type="datetimeFigureOut">
              <a:rPr lang="en-US" smtClean="0"/>
              <a:pPr/>
              <a:t>09/10/2015</a:t>
            </a:fld>
            <a:endParaRPr lang="en-US" dirty="0"/>
          </a:p>
        </p:txBody>
      </p:sp>
      <p:sp>
        <p:nvSpPr>
          <p:cNvPr id="4" name="Footer Placeholder 3"/>
          <p:cNvSpPr>
            <a:spLocks noGrp="1"/>
          </p:cNvSpPr>
          <p:nvPr>
            <p:ph type="ftr" sz="quarter" idx="2"/>
          </p:nvPr>
        </p:nvSpPr>
        <p:spPr>
          <a:xfrm>
            <a:off x="0" y="8772669"/>
            <a:ext cx="3013763" cy="461804"/>
          </a:xfrm>
          <a:prstGeom prst="rect">
            <a:avLst/>
          </a:prstGeom>
        </p:spPr>
        <p:txBody>
          <a:bodyPr vert="horz" lIns="92506" tIns="46254" rIns="92506" bIns="46254"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9466" y="8772669"/>
            <a:ext cx="3013763" cy="461804"/>
          </a:xfrm>
          <a:prstGeom prst="rect">
            <a:avLst/>
          </a:prstGeom>
        </p:spPr>
        <p:txBody>
          <a:bodyPr vert="horz" lIns="92506" tIns="46254" rIns="92506" bIns="46254" rtlCol="0" anchor="b"/>
          <a:lstStyle>
            <a:lvl1pPr algn="r">
              <a:defRPr sz="1200"/>
            </a:lvl1pPr>
          </a:lstStyle>
          <a:p>
            <a:fld id="{53F0B0EF-2281-C042-B7F5-C2E314FCF57A}" type="slidenum">
              <a:rPr lang="en-US" smtClean="0"/>
              <a:pPr/>
              <a:t>‹#›</a:t>
            </a:fld>
            <a:endParaRPr lang="en-US" dirty="0"/>
          </a:p>
        </p:txBody>
      </p:sp>
    </p:spTree>
    <p:extLst>
      <p:ext uri="{BB962C8B-B14F-4D97-AF65-F5344CB8AC3E}">
        <p14:creationId xmlns:p14="http://schemas.microsoft.com/office/powerpoint/2010/main" val="209686767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1804"/>
          </a:xfrm>
          <a:prstGeom prst="rect">
            <a:avLst/>
          </a:prstGeom>
        </p:spPr>
        <p:txBody>
          <a:bodyPr vert="horz" lIns="92506" tIns="46254" rIns="92506" bIns="46254" rtlCol="0"/>
          <a:lstStyle>
            <a:lvl1pPr algn="l">
              <a:defRPr sz="1200"/>
            </a:lvl1pPr>
          </a:lstStyle>
          <a:p>
            <a:endParaRPr lang="en-US" dirty="0"/>
          </a:p>
        </p:txBody>
      </p:sp>
      <p:sp>
        <p:nvSpPr>
          <p:cNvPr id="3" name="Date Placeholder 2"/>
          <p:cNvSpPr>
            <a:spLocks noGrp="1"/>
          </p:cNvSpPr>
          <p:nvPr>
            <p:ph type="dt" idx="1"/>
          </p:nvPr>
        </p:nvSpPr>
        <p:spPr>
          <a:xfrm>
            <a:off x="3939466" y="0"/>
            <a:ext cx="3013763" cy="461804"/>
          </a:xfrm>
          <a:prstGeom prst="rect">
            <a:avLst/>
          </a:prstGeom>
        </p:spPr>
        <p:txBody>
          <a:bodyPr vert="horz" lIns="92506" tIns="46254" rIns="92506" bIns="46254" rtlCol="0"/>
          <a:lstStyle>
            <a:lvl1pPr algn="r">
              <a:defRPr sz="1200"/>
            </a:lvl1pPr>
          </a:lstStyle>
          <a:p>
            <a:fld id="{ABB27677-F3A9-D141-AD95-3489262A22FF}" type="datetimeFigureOut">
              <a:rPr lang="en-US" smtClean="0"/>
              <a:pPr/>
              <a:t>09/10/2015</a:t>
            </a:fld>
            <a:endParaRPr lang="en-US" dirty="0"/>
          </a:p>
        </p:txBody>
      </p:sp>
      <p:sp>
        <p:nvSpPr>
          <p:cNvPr id="4" name="Slide Image Placeholder 3"/>
          <p:cNvSpPr>
            <a:spLocks noGrp="1" noRot="1" noChangeAspect="1"/>
          </p:cNvSpPr>
          <p:nvPr>
            <p:ph type="sldImg" idx="2"/>
          </p:nvPr>
        </p:nvSpPr>
        <p:spPr>
          <a:xfrm>
            <a:off x="1168400" y="692150"/>
            <a:ext cx="4618038" cy="3463925"/>
          </a:xfrm>
          <a:prstGeom prst="rect">
            <a:avLst/>
          </a:prstGeom>
          <a:noFill/>
          <a:ln w="12700">
            <a:solidFill>
              <a:prstClr val="black"/>
            </a:solidFill>
          </a:ln>
        </p:spPr>
        <p:txBody>
          <a:bodyPr vert="horz" lIns="92506" tIns="46254" rIns="92506" bIns="46254" rtlCol="0" anchor="ctr"/>
          <a:lstStyle/>
          <a:p>
            <a:endParaRPr lang="en-US" dirty="0"/>
          </a:p>
        </p:txBody>
      </p:sp>
      <p:sp>
        <p:nvSpPr>
          <p:cNvPr id="5" name="Notes Placeholder 4"/>
          <p:cNvSpPr>
            <a:spLocks noGrp="1"/>
          </p:cNvSpPr>
          <p:nvPr>
            <p:ph type="body" sz="quarter" idx="3"/>
          </p:nvPr>
        </p:nvSpPr>
        <p:spPr>
          <a:xfrm>
            <a:off x="695484" y="4387136"/>
            <a:ext cx="5563870" cy="4156234"/>
          </a:xfrm>
          <a:prstGeom prst="rect">
            <a:avLst/>
          </a:prstGeom>
        </p:spPr>
        <p:txBody>
          <a:bodyPr vert="horz" lIns="92506" tIns="46254" rIns="92506" bIns="4625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9"/>
            <a:ext cx="3013763" cy="461804"/>
          </a:xfrm>
          <a:prstGeom prst="rect">
            <a:avLst/>
          </a:prstGeom>
        </p:spPr>
        <p:txBody>
          <a:bodyPr vert="horz" lIns="92506" tIns="46254" rIns="92506" bIns="46254"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9466" y="8772669"/>
            <a:ext cx="3013763" cy="461804"/>
          </a:xfrm>
          <a:prstGeom prst="rect">
            <a:avLst/>
          </a:prstGeom>
        </p:spPr>
        <p:txBody>
          <a:bodyPr vert="horz" lIns="92506" tIns="46254" rIns="92506" bIns="46254" rtlCol="0" anchor="b"/>
          <a:lstStyle>
            <a:lvl1pPr algn="r">
              <a:defRPr sz="1200"/>
            </a:lvl1pPr>
          </a:lstStyle>
          <a:p>
            <a:fld id="{27EB9982-C08E-4E4E-95A8-F5F10DCE2EF5}" type="slidenum">
              <a:rPr lang="en-US" smtClean="0"/>
              <a:pPr/>
              <a:t>‹#›</a:t>
            </a:fld>
            <a:endParaRPr lang="en-US" dirty="0"/>
          </a:p>
        </p:txBody>
      </p:sp>
    </p:spTree>
    <p:extLst>
      <p:ext uri="{BB962C8B-B14F-4D97-AF65-F5344CB8AC3E}">
        <p14:creationId xmlns:p14="http://schemas.microsoft.com/office/powerpoint/2010/main" val="93026683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www.nyserda.ny.gov/Energy-Efficiency-and-Renewable-Programs/Renewables/Solar-Technologies/Solar-PV-Incentive-Program.aspx" TargetMode="External"/><Relationship Id="rId2" Type="http://schemas.openxmlformats.org/officeDocument/2006/relationships/slide" Target="../slides/slide29.xml"/><Relationship Id="rId1" Type="http://schemas.openxmlformats.org/officeDocument/2006/relationships/notesMaster" Target="../notesMasters/notesMaster1.xml"/><Relationship Id="rId6" Type="http://schemas.openxmlformats.org/officeDocument/2006/relationships/hyperlink" Target="https://www.psegliny.com/page.cfm/Efficiency/Programs/HomePerformance/ContractorList" TargetMode="External"/><Relationship Id="rId5" Type="http://schemas.openxmlformats.org/officeDocument/2006/relationships/hyperlink" Target="https://www.psegliny.com/page.cfm/Efficiency/Programs/HomePerformanceDirect/Audit" TargetMode="External"/><Relationship Id="rId4" Type="http://schemas.openxmlformats.org/officeDocument/2006/relationships/hyperlink" Target="http://www.nyserda.ny.gov/Funding-Opportunities/Current-Funding-Opportunities/PON-2112-Solar-PV-Program-Financial-Incentives.aspx"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Reduce</a:t>
            </a:r>
            <a:r>
              <a:rPr lang="en-US" baseline="0" dirty="0" smtClean="0"/>
              <a:t> need to purchase additional energy and build more power plants</a:t>
            </a:r>
          </a:p>
          <a:p>
            <a:r>
              <a:rPr lang="en-US" baseline="0" dirty="0" smtClean="0"/>
              <a:t>How?  Through energy efficiency and renewable energy programs that incentive customers to upgrade lighting, hvac, major mechanical, other equipment and installation of renewable energy systems (solar)</a:t>
            </a:r>
          </a:p>
          <a:p>
            <a:r>
              <a:rPr lang="en-US" baseline="0" dirty="0" smtClean="0"/>
              <a:t>Small portion of bill goes towards these energy efficiency/renewable energy programs (determined as percentage of usage)</a:t>
            </a:r>
          </a:p>
          <a:p>
            <a:r>
              <a:rPr lang="en-US" baseline="0" dirty="0" smtClean="0"/>
              <a:t>Other Prescriptive: compressed air, cool roof, VFDs, kitchen equipment, refrigeration</a:t>
            </a:r>
          </a:p>
          <a:p>
            <a:r>
              <a:rPr lang="en-US" baseline="0" dirty="0" smtClean="0"/>
              <a:t>Gut Rehab: substantial renovation to interior (ripping up walls, flooring, etc.); out of commission for 30+ days</a:t>
            </a:r>
          </a:p>
          <a:p>
            <a:r>
              <a:rPr lang="en-US" baseline="0" dirty="0" smtClean="0"/>
              <a:t>For TA Programs, please contact Christine Caruso</a:t>
            </a:r>
          </a:p>
        </p:txBody>
      </p:sp>
      <p:sp>
        <p:nvSpPr>
          <p:cNvPr id="4" name="Slide Number Placeholder 3"/>
          <p:cNvSpPr>
            <a:spLocks noGrp="1"/>
          </p:cNvSpPr>
          <p:nvPr>
            <p:ph type="sldNum" sz="quarter" idx="10"/>
          </p:nvPr>
        </p:nvSpPr>
        <p:spPr/>
        <p:txBody>
          <a:bodyPr/>
          <a:lstStyle/>
          <a:p>
            <a:fld id="{27EB9982-C08E-4E4E-95A8-F5F10DCE2EF5}" type="slidenum">
              <a:rPr lang="en-US" smtClean="0"/>
              <a:pPr/>
              <a:t>4</a:t>
            </a:fld>
            <a:endParaRPr lang="en-US" dirty="0"/>
          </a:p>
        </p:txBody>
      </p:sp>
    </p:spTree>
    <p:extLst>
      <p:ext uri="{BB962C8B-B14F-4D97-AF65-F5344CB8AC3E}">
        <p14:creationId xmlns:p14="http://schemas.microsoft.com/office/powerpoint/2010/main" val="26329107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1200" b="0" i="0" baseline="0" dirty="0">
                <a:solidFill>
                  <a:schemeClr val="tx1"/>
                </a:solidFill>
                <a:latin typeface="Calibri" panose="020F0502020204030204" pitchFamily="34" charset="0"/>
              </a:rPr>
              <a:t>Once your HPD visit is complete you will have the option to take advantage of additional incentives through Home Performance with ENERGY STAR to make additional efficiency improvements to your home.  </a:t>
            </a:r>
            <a:endParaRPr lang="en-US" altLang="en-US" sz="1200" b="0" i="0" baseline="0" dirty="0" smtClean="0">
              <a:solidFill>
                <a:schemeClr val="tx1"/>
              </a:solidFill>
              <a:latin typeface="Calibri" panose="020F0502020204030204" pitchFamily="34" charset="0"/>
            </a:endParaRPr>
          </a:p>
          <a:p>
            <a:endParaRPr lang="en-US" altLang="en-US" sz="1200" b="0" i="0" baseline="0" dirty="0" smtClean="0">
              <a:solidFill>
                <a:schemeClr val="tx1"/>
              </a:solidFill>
              <a:latin typeface="Calibri" panose="020F0502020204030204" pitchFamily="34" charset="0"/>
            </a:endParaRPr>
          </a:p>
          <a:p>
            <a:r>
              <a:rPr lang="en-US" altLang="en-US" sz="1200" b="0" i="0" baseline="0" dirty="0" smtClean="0">
                <a:solidFill>
                  <a:schemeClr val="tx1"/>
                </a:solidFill>
                <a:latin typeface="Calibri" panose="020F0502020204030204" pitchFamily="34" charset="0"/>
              </a:rPr>
              <a:t>Once </a:t>
            </a:r>
            <a:r>
              <a:rPr lang="en-US" altLang="en-US" sz="1200" b="0" i="0" baseline="0" dirty="0">
                <a:solidFill>
                  <a:schemeClr val="tx1"/>
                </a:solidFill>
                <a:latin typeface="Calibri" panose="020F0502020204030204" pitchFamily="34" charset="0"/>
              </a:rPr>
              <a:t>you HP Direct audit has been completed, your contractor will provide you with your Comprehensive Home Assessment with recommendations for additional Follow On weatherization improvements to your home.  Those improvements may be eligible for financing through NYSERDA with the option of having the monthly payments included on your utility bill (On Bill Recovery</a:t>
            </a:r>
            <a:r>
              <a:rPr lang="en-US" altLang="en-US" sz="1200" b="0" i="0" baseline="0" dirty="0" smtClean="0">
                <a:solidFill>
                  <a:schemeClr val="tx1"/>
                </a:solidFill>
                <a:latin typeface="Calibri" panose="020F0502020204030204" pitchFamily="34" charset="0"/>
              </a:rPr>
              <a:t>).</a:t>
            </a:r>
          </a:p>
          <a:p>
            <a:endParaRPr lang="en-US" altLang="en-US" sz="1200" b="0" i="0" baseline="0" dirty="0">
              <a:solidFill>
                <a:schemeClr val="tx1"/>
              </a:solidFill>
              <a:latin typeface="Calibri" panose="020F0502020204030204" pitchFamily="34" charset="0"/>
            </a:endParaRPr>
          </a:p>
          <a:p>
            <a:r>
              <a:rPr lang="en-US" altLang="en-US" sz="1200" b="1" i="0" baseline="0" dirty="0">
                <a:solidFill>
                  <a:schemeClr val="tx1"/>
                </a:solidFill>
                <a:latin typeface="Calibri" panose="020F0502020204030204" pitchFamily="34" charset="0"/>
              </a:rPr>
              <a:t>Earn 10% incentives on qualified energy efficiency measures with a $1,000 cap.</a:t>
            </a:r>
            <a:endParaRPr lang="en-US" sz="1200" b="1" i="0" baseline="0" dirty="0" smtClean="0">
              <a:solidFill>
                <a:schemeClr val="tx1"/>
              </a:solidFill>
              <a:latin typeface="Calibri" panose="020F0502020204030204" pitchFamily="34" charset="0"/>
            </a:endParaRPr>
          </a:p>
        </p:txBody>
      </p:sp>
      <p:sp>
        <p:nvSpPr>
          <p:cNvPr id="2" name="Footer Placeholder 1"/>
          <p:cNvSpPr>
            <a:spLocks noGrp="1"/>
          </p:cNvSpPr>
          <p:nvPr>
            <p:ph type="ftr" sz="quarter" idx="10"/>
          </p:nvPr>
        </p:nvSpPr>
        <p:spPr/>
        <p:txBody>
          <a:bodyPr/>
          <a:lstStyle/>
          <a:p>
            <a:r>
              <a:rPr lang="en-US" dirty="0" smtClean="0"/>
              <a:t>REVISED AUGUST 18, 2014</a:t>
            </a:r>
            <a:endParaRPr lang="en-US" dirty="0"/>
          </a:p>
        </p:txBody>
      </p:sp>
      <p:sp>
        <p:nvSpPr>
          <p:cNvPr id="3" name="Slide Number Placeholder 2"/>
          <p:cNvSpPr>
            <a:spLocks noGrp="1"/>
          </p:cNvSpPr>
          <p:nvPr>
            <p:ph type="sldNum" sz="quarter" idx="11"/>
          </p:nvPr>
        </p:nvSpPr>
        <p:spPr/>
        <p:txBody>
          <a:bodyPr/>
          <a:lstStyle/>
          <a:p>
            <a:fld id="{27EB9982-C08E-4E4E-95A8-F5F10DCE2EF5}" type="slidenum">
              <a:rPr lang="en-US" smtClean="0"/>
              <a:pPr/>
              <a:t>26</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63152" indent="-163152">
              <a:buFont typeface="Arial" panose="020B0604020202020204" pitchFamily="34" charset="0"/>
              <a:buChar char="•"/>
            </a:pPr>
            <a:r>
              <a:rPr lang="en-US" dirty="0" smtClean="0"/>
              <a:t>This is similar to HPD, but offers more to customers that</a:t>
            </a:r>
            <a:r>
              <a:rPr lang="en-US" baseline="0" dirty="0" smtClean="0"/>
              <a:t> are income qualified.  </a:t>
            </a:r>
          </a:p>
          <a:p>
            <a:endParaRPr lang="en-US" baseline="0" dirty="0" smtClean="0"/>
          </a:p>
          <a:p>
            <a:pPr marL="163152" indent="-163152">
              <a:buFont typeface="Arial" panose="020B0604020202020204" pitchFamily="34" charset="0"/>
              <a:buChar char="•"/>
            </a:pPr>
            <a:r>
              <a:rPr lang="en-US" baseline="0" dirty="0" smtClean="0"/>
              <a:t>The REAP Program is currently offering refrigerator replacement to customers whose refrigerator do not meet the minimum efficiency rating and are replaced with brand new refrigerators for free. </a:t>
            </a:r>
          </a:p>
          <a:p>
            <a:endParaRPr lang="en-US" baseline="0" dirty="0" smtClean="0"/>
          </a:p>
          <a:p>
            <a:pPr marL="163152" indent="-163152">
              <a:buFont typeface="Arial" panose="020B0604020202020204" pitchFamily="34" charset="0"/>
              <a:buChar char="•"/>
            </a:pPr>
            <a:r>
              <a:rPr lang="en-US" baseline="0" dirty="0" smtClean="0"/>
              <a:t>The program is being overhauled and soon refrigerator replacement will be discontinued.</a:t>
            </a:r>
          </a:p>
          <a:p>
            <a:endParaRPr lang="en-US" baseline="0" dirty="0" smtClean="0"/>
          </a:p>
          <a:p>
            <a:pPr marL="163152" indent="-163152">
              <a:buFont typeface="Arial" panose="020B0604020202020204" pitchFamily="34" charset="0"/>
              <a:buChar char="•"/>
            </a:pPr>
            <a:r>
              <a:rPr lang="en-US" baseline="0" dirty="0" smtClean="0"/>
              <a:t>Replacement of incandescent bulbs with CFLs (up to 20) in high usage areas:  living rooms, kitchens, bathrooms, dens</a:t>
            </a:r>
          </a:p>
          <a:p>
            <a:pPr marL="163152" indent="-163152">
              <a:buFont typeface="Arial" panose="020B0604020202020204" pitchFamily="34" charset="0"/>
              <a:buChar char="•"/>
            </a:pPr>
            <a:endParaRPr lang="en-US" baseline="0" dirty="0" smtClean="0"/>
          </a:p>
          <a:p>
            <a:pPr marL="163152" indent="-163152">
              <a:buFont typeface="Arial" panose="020B0604020202020204" pitchFamily="34" charset="0"/>
              <a:buChar char="•"/>
            </a:pPr>
            <a:r>
              <a:rPr lang="en-US" sz="1100" dirty="0"/>
              <a:t>Health &amp; Safety inspection to identify related home health and safety measures impacting air quality</a:t>
            </a:r>
            <a:r>
              <a:rPr lang="en-US" sz="1100" dirty="0" smtClean="0"/>
              <a:t>.</a:t>
            </a:r>
          </a:p>
          <a:p>
            <a:endParaRPr lang="en-US" sz="1100" dirty="0" smtClean="0"/>
          </a:p>
          <a:p>
            <a:pPr marL="163152" indent="-163152">
              <a:buFont typeface="Arial" panose="020B0604020202020204" pitchFamily="34" charset="0"/>
              <a:buChar char="•"/>
            </a:pPr>
            <a:r>
              <a:rPr lang="en-US" sz="1100" b="1" dirty="0" smtClean="0">
                <a:latin typeface="Calibri" panose="020F0502020204030204" pitchFamily="34" charset="0"/>
              </a:rPr>
              <a:t>FAQ: If </a:t>
            </a:r>
            <a:r>
              <a:rPr lang="en-US" sz="1100" b="1" dirty="0">
                <a:latin typeface="Calibri" panose="020F0502020204030204" pitchFamily="34" charset="0"/>
              </a:rPr>
              <a:t>the customer is a renter and the landlord owns the refrigerator, can the refrigerator still be replaced?  </a:t>
            </a:r>
            <a:r>
              <a:rPr lang="en-US" sz="1100" i="1" dirty="0">
                <a:latin typeface="Calibri" panose="020F0502020204030204" pitchFamily="34" charset="0"/>
              </a:rPr>
              <a:t>The renter would need to get a refrigerator replacement agreement form signed by the landlord and send in to the address provided on form to replace the refrigerator, if the refrigerator qualifies for replacement.</a:t>
            </a:r>
          </a:p>
          <a:p>
            <a:pPr marL="163152" indent="-163152">
              <a:buFont typeface="Arial" panose="020B0604020202020204" pitchFamily="34" charset="0"/>
              <a:buChar char="•"/>
            </a:pPr>
            <a:endParaRPr lang="en-US" baseline="0" dirty="0" smtClean="0"/>
          </a:p>
          <a:p>
            <a:pPr marL="163152" indent="-163152">
              <a:buFont typeface="Arial" panose="020B0604020202020204" pitchFamily="34" charset="0"/>
              <a:buChar char="•"/>
            </a:pPr>
            <a:endParaRPr lang="en-US" baseline="0" dirty="0" smtClean="0"/>
          </a:p>
          <a:p>
            <a:pPr marL="163152" indent="-163152">
              <a:buFont typeface="Arial" panose="020B0604020202020204" pitchFamily="34" charset="0"/>
              <a:buChar char="•"/>
            </a:pPr>
            <a:endParaRPr lang="en-US" dirty="0"/>
          </a:p>
        </p:txBody>
      </p:sp>
      <p:sp>
        <p:nvSpPr>
          <p:cNvPr id="5" name="Footer Placeholder 4"/>
          <p:cNvSpPr>
            <a:spLocks noGrp="1"/>
          </p:cNvSpPr>
          <p:nvPr>
            <p:ph type="ftr" sz="quarter" idx="11"/>
          </p:nvPr>
        </p:nvSpPr>
        <p:spPr/>
        <p:txBody>
          <a:bodyPr/>
          <a:lstStyle/>
          <a:p>
            <a:r>
              <a:rPr lang="en-US" dirty="0" smtClean="0"/>
              <a:t>REVISED AUGUST 18, 2014</a:t>
            </a:r>
            <a:endParaRPr lang="en-US" dirty="0"/>
          </a:p>
        </p:txBody>
      </p:sp>
      <p:sp>
        <p:nvSpPr>
          <p:cNvPr id="4" name="Slide Number Placeholder 3"/>
          <p:cNvSpPr>
            <a:spLocks noGrp="1"/>
          </p:cNvSpPr>
          <p:nvPr>
            <p:ph type="sldNum" sz="quarter" idx="12"/>
          </p:nvPr>
        </p:nvSpPr>
        <p:spPr/>
        <p:txBody>
          <a:bodyPr/>
          <a:lstStyle/>
          <a:p>
            <a:fld id="{27EB9982-C08E-4E4E-95A8-F5F10DCE2EF5}" type="slidenum">
              <a:rPr lang="en-US" smtClean="0"/>
              <a:pPr/>
              <a:t>27</a:t>
            </a:fld>
            <a:endParaRPr lang="en-US" dirty="0"/>
          </a:p>
        </p:txBody>
      </p:sp>
    </p:spTree>
    <p:extLst>
      <p:ext uri="{BB962C8B-B14F-4D97-AF65-F5344CB8AC3E}">
        <p14:creationId xmlns:p14="http://schemas.microsoft.com/office/powerpoint/2010/main" val="29417458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effectLst/>
              </a:rPr>
              <a:t>Take an easy online survey to get your free Home Energy Profile.</a:t>
            </a:r>
            <a:r>
              <a:rPr lang="en-US" baseline="0" dirty="0" smtClean="0">
                <a:effectLst/>
              </a:rPr>
              <a:t>  If you’d like a Home Energy Assessment  at your home, Just click the “Start Saving Money” button to provide your contact information for a representative to call and make an appointment.  </a:t>
            </a:r>
          </a:p>
          <a:p>
            <a:r>
              <a:rPr lang="en-US" baseline="0" dirty="0" smtClean="0">
                <a:effectLst/>
              </a:rPr>
              <a:t>The online audit tool is an effective first step that a customer can take to identify potential opportunities to reduce their energy consumption and lower their utility bills.</a:t>
            </a:r>
          </a:p>
          <a:p>
            <a:pPr defTabSz="435072">
              <a:defRPr/>
            </a:pPr>
            <a:r>
              <a:rPr lang="en-US" baseline="0" dirty="0" smtClean="0">
                <a:effectLst/>
              </a:rPr>
              <a:t>For the month of August, there is a Best Buy Promotion.  Just complete an Online Home Energy Assessment, click the Start Saving Money button, and provide your contact info to be eligible for a $1000 Best Buy gift Card.</a:t>
            </a:r>
          </a:p>
          <a:p>
            <a:r>
              <a:rPr lang="en-US" baseline="0" dirty="0" smtClean="0">
                <a:effectLst/>
              </a:rPr>
              <a:t> </a:t>
            </a:r>
            <a:endParaRPr lang="en-US" dirty="0"/>
          </a:p>
        </p:txBody>
      </p:sp>
      <p:sp>
        <p:nvSpPr>
          <p:cNvPr id="5" name="Footer Placeholder 4"/>
          <p:cNvSpPr>
            <a:spLocks noGrp="1"/>
          </p:cNvSpPr>
          <p:nvPr>
            <p:ph type="ftr" sz="quarter" idx="11"/>
          </p:nvPr>
        </p:nvSpPr>
        <p:spPr/>
        <p:txBody>
          <a:bodyPr/>
          <a:lstStyle/>
          <a:p>
            <a:r>
              <a:rPr lang="en-US" dirty="0" smtClean="0"/>
              <a:t>REVISED AUGUST 18, 2014</a:t>
            </a:r>
            <a:endParaRPr lang="en-US" dirty="0"/>
          </a:p>
        </p:txBody>
      </p:sp>
      <p:sp>
        <p:nvSpPr>
          <p:cNvPr id="4" name="Slide Number Placeholder 3"/>
          <p:cNvSpPr>
            <a:spLocks noGrp="1"/>
          </p:cNvSpPr>
          <p:nvPr>
            <p:ph type="sldNum" sz="quarter" idx="12"/>
          </p:nvPr>
        </p:nvSpPr>
        <p:spPr/>
        <p:txBody>
          <a:bodyPr/>
          <a:lstStyle/>
          <a:p>
            <a:fld id="{27EB9982-C08E-4E4E-95A8-F5F10DCE2EF5}" type="slidenum">
              <a:rPr lang="en-US" smtClean="0"/>
              <a:pPr/>
              <a:t>28</a:t>
            </a:fld>
            <a:endParaRPr lang="en-US" dirty="0"/>
          </a:p>
        </p:txBody>
      </p:sp>
    </p:spTree>
    <p:extLst>
      <p:ext uri="{BB962C8B-B14F-4D97-AF65-F5344CB8AC3E}">
        <p14:creationId xmlns:p14="http://schemas.microsoft.com/office/powerpoint/2010/main" val="25496554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8400" y="665163"/>
            <a:ext cx="4619625" cy="3463925"/>
          </a:xfrm>
        </p:spPr>
      </p:sp>
      <p:sp>
        <p:nvSpPr>
          <p:cNvPr id="3" name="Notes Placeholder 2"/>
          <p:cNvSpPr>
            <a:spLocks noGrp="1"/>
          </p:cNvSpPr>
          <p:nvPr>
            <p:ph type="body" idx="1"/>
          </p:nvPr>
        </p:nvSpPr>
        <p:spPr>
          <a:xfrm>
            <a:off x="695484" y="4237235"/>
            <a:ext cx="5563870" cy="4306138"/>
          </a:xfrm>
        </p:spPr>
        <p:txBody>
          <a:bodyPr/>
          <a:lstStyle/>
          <a:p>
            <a:r>
              <a:rPr lang="en-US" sz="1200" kern="1200" dirty="0" smtClean="0">
                <a:solidFill>
                  <a:schemeClr val="tx1"/>
                </a:solidFill>
                <a:effectLst/>
                <a:latin typeface="+mn-lt"/>
                <a:ea typeface="+mn-ea"/>
                <a:cs typeface="+mn-cs"/>
              </a:rPr>
              <a:t>The NY-Sun Incentive Program makes Solar PV more affordable for Long Island Homeowners.</a:t>
            </a:r>
          </a:p>
          <a:p>
            <a:endParaRPr lang="en-US" sz="8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 solar electric or photovoltaic (PV) system makes good sense and is an investment in your home.</a:t>
            </a:r>
          </a:p>
          <a:p>
            <a:endParaRPr lang="en-US" sz="8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 state-of-the-art solar PV system is durable, reliable and may last up to 40 years with minimal maintenance. NY-Sun incentives combined with New York State and Federal tax incentives make PV more affordable than ever.</a:t>
            </a:r>
          </a:p>
          <a:p>
            <a:endParaRPr lang="en-US" sz="8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NYSERDA, New York State Energy Research and Development Authority, </a:t>
            </a:r>
            <a:r>
              <a:rPr lang="en-US" sz="1200" i="1" kern="1200" dirty="0" smtClean="0">
                <a:solidFill>
                  <a:schemeClr val="tx1"/>
                </a:solidFill>
                <a:effectLst/>
                <a:latin typeface="+mn-lt"/>
                <a:ea typeface="+mn-ea"/>
                <a:cs typeface="+mn-cs"/>
              </a:rPr>
              <a:t>NY-Sun Incentive Program</a:t>
            </a:r>
            <a:r>
              <a:rPr lang="en-US" sz="1200" kern="1200" dirty="0" smtClean="0">
                <a:solidFill>
                  <a:schemeClr val="tx1"/>
                </a:solidFill>
                <a:effectLst/>
                <a:latin typeface="+mn-lt"/>
                <a:ea typeface="+mn-ea"/>
                <a:cs typeface="+mn-cs"/>
              </a:rPr>
              <a:t> is administered locally by PSEG Long Island.  </a:t>
            </a:r>
          </a:p>
          <a:p>
            <a:endParaRPr lang="en-US" sz="8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To participate, or for more information visit:</a:t>
            </a:r>
          </a:p>
          <a:p>
            <a:pPr lvl="0"/>
            <a:r>
              <a:rPr lang="en-US" sz="1200" u="sng" kern="1200" dirty="0" smtClean="0">
                <a:solidFill>
                  <a:schemeClr val="tx1"/>
                </a:solidFill>
                <a:effectLst/>
                <a:latin typeface="+mn-lt"/>
                <a:ea typeface="+mn-ea"/>
                <a:cs typeface="+mn-cs"/>
                <a:hlinkClick r:id="rId3"/>
              </a:rPr>
              <a:t>Information for Homeowners</a:t>
            </a:r>
            <a:r>
              <a:rPr lang="en-US" sz="1200" u="sng" kern="1200" dirty="0" smtClean="0">
                <a:solidFill>
                  <a:schemeClr val="tx1"/>
                </a:solidFill>
                <a:effectLst/>
                <a:latin typeface="+mn-lt"/>
                <a:ea typeface="+mn-ea"/>
                <a:cs typeface="+mn-cs"/>
              </a:rPr>
              <a:t>:</a:t>
            </a:r>
            <a:r>
              <a:rPr lang="en-US" sz="1200" u="none"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http://www.nyserda.ny.gov/Energy-Efficiency-and-Renewable-Programs/Renewables/Solar-Technologies/Solar-PV-Incentive-Program.aspx</a:t>
            </a:r>
          </a:p>
          <a:p>
            <a:pPr lvl="0"/>
            <a:r>
              <a:rPr lang="en-US" sz="800" kern="1200" dirty="0" smtClean="0">
                <a:solidFill>
                  <a:schemeClr val="tx1"/>
                </a:solidFill>
                <a:effectLst/>
                <a:latin typeface="+mn-lt"/>
                <a:ea typeface="+mn-ea"/>
                <a:cs typeface="+mn-cs"/>
              </a:rPr>
              <a:t/>
            </a:r>
            <a:br>
              <a:rPr lang="en-US" sz="800" kern="1200" dirty="0" smtClean="0">
                <a:solidFill>
                  <a:schemeClr val="tx1"/>
                </a:solidFill>
                <a:effectLst/>
                <a:latin typeface="+mn-lt"/>
                <a:ea typeface="+mn-ea"/>
                <a:cs typeface="+mn-cs"/>
              </a:rPr>
            </a:br>
            <a:r>
              <a:rPr lang="en-US" sz="1200" u="sng" kern="1200" dirty="0" smtClean="0">
                <a:solidFill>
                  <a:schemeClr val="tx1"/>
                </a:solidFill>
                <a:effectLst/>
                <a:latin typeface="+mn-lt"/>
                <a:ea typeface="+mn-ea"/>
                <a:cs typeface="+mn-cs"/>
                <a:hlinkClick r:id="rId4"/>
              </a:rPr>
              <a:t>Information for Installers</a:t>
            </a:r>
            <a:r>
              <a:rPr lang="en-US" sz="1200" u="sng"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http://www.nyserda.ny.gov/Funding-Opportunities/Current-Funding-Opportunities/PON-2112-Solar-PV-Program-Financial-Incentives.aspx</a:t>
            </a:r>
          </a:p>
          <a:p>
            <a:pPr lvl="0"/>
            <a:endParaRPr lang="en-US" sz="8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Consider an energy efficiency audit for your home before installing any renewable energy technology. Find out how to schedule your </a:t>
            </a:r>
            <a:r>
              <a:rPr lang="en-US" sz="1200" u="sng" kern="1200" dirty="0" smtClean="0">
                <a:solidFill>
                  <a:schemeClr val="tx1"/>
                </a:solidFill>
                <a:effectLst/>
                <a:latin typeface="+mn-lt"/>
                <a:ea typeface="+mn-ea"/>
                <a:cs typeface="+mn-cs"/>
                <a:hlinkClick r:id="rId5"/>
              </a:rPr>
              <a:t>Comprehensive Home Energy Assessment</a:t>
            </a:r>
            <a:r>
              <a:rPr lang="en-US" sz="1200" kern="1200" dirty="0" smtClean="0">
                <a:solidFill>
                  <a:schemeClr val="tx1"/>
                </a:solidFill>
                <a:effectLst/>
                <a:latin typeface="+mn-lt"/>
                <a:ea typeface="+mn-ea"/>
                <a:cs typeface="+mn-cs"/>
              </a:rPr>
              <a:t> with a certified </a:t>
            </a:r>
            <a:r>
              <a:rPr lang="en-US" sz="1200" u="sng" kern="1200" dirty="0" smtClean="0">
                <a:solidFill>
                  <a:schemeClr val="tx1"/>
                </a:solidFill>
                <a:effectLst/>
                <a:latin typeface="+mn-lt"/>
                <a:ea typeface="+mn-ea"/>
                <a:cs typeface="+mn-cs"/>
                <a:hlinkClick r:id="rId6"/>
              </a:rPr>
              <a:t>Home Performance contractor.</a:t>
            </a:r>
            <a:endParaRPr lang="en-US" sz="1200" kern="1200" dirty="0">
              <a:solidFill>
                <a:schemeClr val="tx1"/>
              </a:solidFill>
              <a:effectLst/>
              <a:latin typeface="+mn-lt"/>
              <a:ea typeface="+mn-ea"/>
              <a:cs typeface="+mn-cs"/>
            </a:endParaRPr>
          </a:p>
        </p:txBody>
      </p:sp>
      <p:sp>
        <p:nvSpPr>
          <p:cNvPr id="5" name="Footer Placeholder 4"/>
          <p:cNvSpPr>
            <a:spLocks noGrp="1"/>
          </p:cNvSpPr>
          <p:nvPr>
            <p:ph type="ftr" sz="quarter" idx="11"/>
          </p:nvPr>
        </p:nvSpPr>
        <p:spPr/>
        <p:txBody>
          <a:bodyPr/>
          <a:lstStyle/>
          <a:p>
            <a:r>
              <a:rPr lang="en-US" dirty="0" smtClean="0"/>
              <a:t>REVISED AUGUST 18, 2014</a:t>
            </a:r>
            <a:endParaRPr lang="en-US" dirty="0"/>
          </a:p>
        </p:txBody>
      </p:sp>
      <p:sp>
        <p:nvSpPr>
          <p:cNvPr id="4" name="Slide Number Placeholder 3"/>
          <p:cNvSpPr>
            <a:spLocks noGrp="1"/>
          </p:cNvSpPr>
          <p:nvPr>
            <p:ph type="sldNum" sz="quarter" idx="12"/>
          </p:nvPr>
        </p:nvSpPr>
        <p:spPr/>
        <p:txBody>
          <a:bodyPr/>
          <a:lstStyle/>
          <a:p>
            <a:fld id="{27EB9982-C08E-4E4E-95A8-F5F10DCE2EF5}" type="slidenum">
              <a:rPr lang="en-US" smtClean="0"/>
              <a:pPr/>
              <a:t>29</a:t>
            </a:fld>
            <a:endParaRPr lang="en-US" dirty="0"/>
          </a:p>
        </p:txBody>
      </p:sp>
    </p:spTree>
    <p:extLst>
      <p:ext uri="{BB962C8B-B14F-4D97-AF65-F5344CB8AC3E}">
        <p14:creationId xmlns:p14="http://schemas.microsoft.com/office/powerpoint/2010/main" val="38625049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EB9982-C08E-4E4E-95A8-F5F10DCE2EF5}" type="slidenum">
              <a:rPr lang="en-US" smtClean="0"/>
              <a:pPr/>
              <a:t>15</a:t>
            </a:fld>
            <a:endParaRPr lang="en-US" dirty="0"/>
          </a:p>
        </p:txBody>
      </p:sp>
    </p:spTree>
    <p:extLst>
      <p:ext uri="{BB962C8B-B14F-4D97-AF65-F5344CB8AC3E}">
        <p14:creationId xmlns:p14="http://schemas.microsoft.com/office/powerpoint/2010/main" val="6056547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95D97F-8F2D-4E9D-8B42-E269CD2F15AE}" type="slidenum">
              <a:rPr lang="en-US" smtClean="0"/>
              <a:t>16</a:t>
            </a:fld>
            <a:endParaRPr lang="en-US" dirty="0"/>
          </a:p>
        </p:txBody>
      </p:sp>
    </p:spTree>
    <p:extLst>
      <p:ext uri="{BB962C8B-B14F-4D97-AF65-F5344CB8AC3E}">
        <p14:creationId xmlns:p14="http://schemas.microsoft.com/office/powerpoint/2010/main" val="18475412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Proposal</a:t>
            </a:r>
            <a:r>
              <a:rPr lang="en-US" baseline="0" dirty="0" smtClean="0"/>
              <a:t> should include material and labor costs, areas in scope of work (in multiple)</a:t>
            </a:r>
          </a:p>
          <a:p>
            <a:r>
              <a:rPr lang="en-US" baseline="0" dirty="0" smtClean="0"/>
              <a:t>Assignment letter needed and contractor/vendor/ESCO’s W-9 needed if rebate not going to customer</a:t>
            </a:r>
          </a:p>
          <a:p>
            <a:r>
              <a:rPr lang="en-US" baseline="0" dirty="0" smtClean="0"/>
              <a:t>Proposed equipment must meet necessary eligibility requirements (CEE, DLC, Energy Star)</a:t>
            </a:r>
          </a:p>
          <a:p>
            <a:r>
              <a:rPr lang="en-US" baseline="0" dirty="0" smtClean="0"/>
              <a:t>Pre-Approval is for submitted scope of work (not just a dollar amount).  If there is a scope of work change, it must be presented to appropriate MAE or project manager before completion for appropriate changes to be made and additional inspections to take place</a:t>
            </a:r>
            <a:endParaRPr lang="en-US" dirty="0"/>
          </a:p>
        </p:txBody>
      </p:sp>
      <p:sp>
        <p:nvSpPr>
          <p:cNvPr id="4" name="Slide Number Placeholder 3"/>
          <p:cNvSpPr>
            <a:spLocks noGrp="1"/>
          </p:cNvSpPr>
          <p:nvPr>
            <p:ph type="sldNum" sz="quarter" idx="10"/>
          </p:nvPr>
        </p:nvSpPr>
        <p:spPr/>
        <p:txBody>
          <a:bodyPr/>
          <a:lstStyle/>
          <a:p>
            <a:fld id="{4395D97F-8F2D-4E9D-8B42-E269CD2F15AE}" type="slidenum">
              <a:rPr lang="en-US" smtClean="0"/>
              <a:t>17</a:t>
            </a:fld>
            <a:endParaRPr lang="en-US" dirty="0"/>
          </a:p>
        </p:txBody>
      </p:sp>
    </p:spTree>
    <p:extLst>
      <p:ext uri="{BB962C8B-B14F-4D97-AF65-F5344CB8AC3E}">
        <p14:creationId xmlns:p14="http://schemas.microsoft.com/office/powerpoint/2010/main" val="21370579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Proposal and scope changes</a:t>
            </a:r>
          </a:p>
          <a:p>
            <a:r>
              <a:rPr lang="en-US" dirty="0" smtClean="0"/>
              <a:t>Check sent to customer (or assignee) within 6-8 weeks</a:t>
            </a:r>
            <a:endParaRPr lang="en-US" dirty="0"/>
          </a:p>
        </p:txBody>
      </p:sp>
      <p:sp>
        <p:nvSpPr>
          <p:cNvPr id="4" name="Slide Number Placeholder 3"/>
          <p:cNvSpPr>
            <a:spLocks noGrp="1"/>
          </p:cNvSpPr>
          <p:nvPr>
            <p:ph type="sldNum" sz="quarter" idx="10"/>
          </p:nvPr>
        </p:nvSpPr>
        <p:spPr/>
        <p:txBody>
          <a:bodyPr/>
          <a:lstStyle/>
          <a:p>
            <a:fld id="{4395D97F-8F2D-4E9D-8B42-E269CD2F15AE}" type="slidenum">
              <a:rPr lang="en-US" smtClean="0"/>
              <a:t>19</a:t>
            </a:fld>
            <a:endParaRPr lang="en-US" dirty="0"/>
          </a:p>
        </p:txBody>
      </p:sp>
    </p:spTree>
    <p:extLst>
      <p:ext uri="{BB962C8B-B14F-4D97-AF65-F5344CB8AC3E}">
        <p14:creationId xmlns:p14="http://schemas.microsoft.com/office/powerpoint/2010/main" val="2998292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u="none" dirty="0" smtClean="0">
                <a:solidFill>
                  <a:schemeClr val="tx1"/>
                </a:solidFill>
                <a:latin typeface="Calibri" panose="020F0502020204030204" pitchFamily="34" charset="0"/>
              </a:rPr>
              <a:t>REVISED August 18, 2014</a:t>
            </a:r>
          </a:p>
          <a:p>
            <a:endParaRPr lang="en-US" sz="1200" b="1" u="none" dirty="0" smtClean="0">
              <a:solidFill>
                <a:schemeClr val="tx1"/>
              </a:solidFill>
              <a:latin typeface="Calibri" panose="020F0502020204030204" pitchFamily="34" charset="0"/>
            </a:endParaRPr>
          </a:p>
          <a:p>
            <a:r>
              <a:rPr lang="en-US" sz="1200" b="1" u="none" dirty="0" smtClean="0">
                <a:solidFill>
                  <a:schemeClr val="tx1"/>
                </a:solidFill>
                <a:latin typeface="Calibri" panose="020F0502020204030204" pitchFamily="34" charset="0"/>
              </a:rPr>
              <a:t>Frequently</a:t>
            </a:r>
            <a:r>
              <a:rPr lang="en-US" sz="1200" b="1" u="none" baseline="0" dirty="0" smtClean="0">
                <a:solidFill>
                  <a:schemeClr val="tx1"/>
                </a:solidFill>
                <a:latin typeface="Calibri" panose="020F0502020204030204" pitchFamily="34" charset="0"/>
              </a:rPr>
              <a:t> </a:t>
            </a:r>
            <a:r>
              <a:rPr lang="en-US" sz="1200" b="1" u="none" dirty="0" smtClean="0">
                <a:solidFill>
                  <a:schemeClr val="tx1"/>
                </a:solidFill>
                <a:latin typeface="Calibri" panose="020F0502020204030204" pitchFamily="34" charset="0"/>
              </a:rPr>
              <a:t>Asked Questions - FAQs</a:t>
            </a:r>
          </a:p>
          <a:p>
            <a:endParaRPr lang="en-US" sz="1200" dirty="0" smtClean="0">
              <a:solidFill>
                <a:schemeClr val="tx1"/>
              </a:solidFill>
              <a:latin typeface="Calibri" panose="020F0502020204030204" pitchFamily="34" charset="0"/>
            </a:endParaRPr>
          </a:p>
          <a:p>
            <a:r>
              <a:rPr lang="en-US" sz="1200" b="1" dirty="0" smtClean="0">
                <a:solidFill>
                  <a:schemeClr val="tx1"/>
                </a:solidFill>
                <a:latin typeface="Calibri" panose="020F0502020204030204" pitchFamily="34" charset="0"/>
              </a:rPr>
              <a:t>Does PSEGLI install Solar systems?  </a:t>
            </a:r>
            <a:r>
              <a:rPr lang="en-US" sz="1200" i="1" dirty="0" smtClean="0">
                <a:solidFill>
                  <a:schemeClr val="tx1"/>
                </a:solidFill>
                <a:latin typeface="Calibri" panose="020F0502020204030204" pitchFamily="34" charset="0"/>
              </a:rPr>
              <a:t>No, there are a number of contractors that install Solar.  Recommend they get estimates from at least three and make sure they confirm the contractor will work with them to get the rebate and tax credits.</a:t>
            </a:r>
          </a:p>
          <a:p>
            <a:r>
              <a:rPr lang="en-US" sz="1200" dirty="0" smtClean="0">
                <a:solidFill>
                  <a:schemeClr val="tx1"/>
                </a:solidFill>
                <a:latin typeface="Calibri" panose="020F0502020204030204" pitchFamily="34" charset="0"/>
              </a:rPr>
              <a:t> </a:t>
            </a:r>
          </a:p>
          <a:p>
            <a:r>
              <a:rPr lang="en-US" sz="1200" b="1" dirty="0" smtClean="0">
                <a:solidFill>
                  <a:schemeClr val="tx1"/>
                </a:solidFill>
                <a:latin typeface="Calibri" panose="020F0502020204030204" pitchFamily="34" charset="0"/>
              </a:rPr>
              <a:t>How many light bulbs does the Home Performance contractor change out? </a:t>
            </a:r>
            <a:r>
              <a:rPr lang="en-US" sz="1200" i="1" dirty="0" smtClean="0">
                <a:solidFill>
                  <a:schemeClr val="tx1"/>
                </a:solidFill>
                <a:latin typeface="Calibri" panose="020F0502020204030204" pitchFamily="34" charset="0"/>
              </a:rPr>
              <a:t>Home Performance Contractors will install up to 20 CFLs, however they will only install bulbs in common areas that are frequently used.  For example, </a:t>
            </a:r>
            <a:r>
              <a:rPr lang="en-US" sz="1200" dirty="0" smtClean="0">
                <a:solidFill>
                  <a:schemeClr val="tx1"/>
                </a:solidFill>
                <a:latin typeface="Calibri" panose="020F0502020204030204" pitchFamily="34" charset="0"/>
              </a:rPr>
              <a:t> </a:t>
            </a:r>
            <a:r>
              <a:rPr lang="en-US" sz="1200" i="1" dirty="0" smtClean="0">
                <a:solidFill>
                  <a:schemeClr val="tx1"/>
                </a:solidFill>
                <a:latin typeface="Calibri" panose="020F0502020204030204" pitchFamily="34" charset="0"/>
              </a:rPr>
              <a:t>they will not change out an incandescent light bulb in a closet.</a:t>
            </a:r>
          </a:p>
          <a:p>
            <a:r>
              <a:rPr lang="en-US" sz="1200" dirty="0" smtClean="0">
                <a:solidFill>
                  <a:schemeClr val="tx1"/>
                </a:solidFill>
                <a:latin typeface="Calibri" panose="020F0502020204030204" pitchFamily="34" charset="0"/>
              </a:rPr>
              <a:t> </a:t>
            </a:r>
            <a:endParaRPr lang="en-US" sz="1200" b="1" dirty="0" smtClean="0">
              <a:solidFill>
                <a:schemeClr val="tx1"/>
              </a:solidFill>
              <a:latin typeface="Calibri" panose="020F0502020204030204" pitchFamily="34" charset="0"/>
            </a:endParaRPr>
          </a:p>
          <a:p>
            <a:r>
              <a:rPr lang="en-US" sz="1200" b="1" dirty="0" smtClean="0">
                <a:solidFill>
                  <a:schemeClr val="tx1"/>
                </a:solidFill>
                <a:latin typeface="Calibri" panose="020F0502020204030204" pitchFamily="34" charset="0"/>
              </a:rPr>
              <a:t>Why are the LED and CFL bulbs so expensive?  </a:t>
            </a:r>
            <a:r>
              <a:rPr lang="en-US" sz="1200" i="1" dirty="0" smtClean="0">
                <a:solidFill>
                  <a:schemeClr val="tx1"/>
                </a:solidFill>
                <a:latin typeface="Calibri" panose="020F0502020204030204" pitchFamily="34" charset="0"/>
              </a:rPr>
              <a:t>T</a:t>
            </a:r>
            <a:r>
              <a:rPr lang="en-US" sz="1200" b="0" i="1" dirty="0" smtClean="0">
                <a:solidFill>
                  <a:schemeClr val="tx1"/>
                </a:solidFill>
                <a:latin typeface="Calibri" panose="020F0502020204030204" pitchFamily="34" charset="0"/>
              </a:rPr>
              <a:t>he manufacturing process for these bulbs is costly.  However</a:t>
            </a:r>
            <a:r>
              <a:rPr lang="en-US" sz="1200" b="0" i="1" baseline="0" dirty="0" smtClean="0">
                <a:solidFill>
                  <a:schemeClr val="tx1"/>
                </a:solidFill>
                <a:latin typeface="Calibri" panose="020F0502020204030204" pitchFamily="34" charset="0"/>
              </a:rPr>
              <a:t>, they last much longer than incandescent bulbs and use a lot less energy - which makes them much more cost effective</a:t>
            </a:r>
            <a:r>
              <a:rPr lang="en-US" sz="1200" i="1" dirty="0" smtClean="0">
                <a:solidFill>
                  <a:schemeClr val="tx1"/>
                </a:solidFill>
                <a:latin typeface="Calibri" panose="020F0502020204030204" pitchFamily="34" charset="0"/>
              </a:rPr>
              <a:t>.</a:t>
            </a:r>
          </a:p>
          <a:p>
            <a:endParaRPr lang="en-US" sz="1200" dirty="0" smtClean="0">
              <a:solidFill>
                <a:schemeClr val="tx1"/>
              </a:solidFill>
              <a:latin typeface="Calibri" panose="020F0502020204030204" pitchFamily="34" charset="0"/>
            </a:endParaRPr>
          </a:p>
          <a:p>
            <a:r>
              <a:rPr lang="en-US" sz="1200" b="1" dirty="0" smtClean="0">
                <a:solidFill>
                  <a:schemeClr val="tx1"/>
                </a:solidFill>
                <a:latin typeface="Calibri" panose="020F0502020204030204" pitchFamily="34" charset="0"/>
              </a:rPr>
              <a:t>I do not have Central Air Conditioning, can I still get Home Performance services?  </a:t>
            </a:r>
            <a:r>
              <a:rPr lang="en-US" sz="1200" i="1" dirty="0" smtClean="0">
                <a:solidFill>
                  <a:schemeClr val="tx1"/>
                </a:solidFill>
                <a:latin typeface="Calibri" panose="020F0502020204030204" pitchFamily="34" charset="0"/>
              </a:rPr>
              <a:t>Yes, Home Performance with ENERGY STAR is a PSEGLI program that works with NY state to provide free home assessments.</a:t>
            </a:r>
          </a:p>
          <a:p>
            <a:r>
              <a:rPr lang="en-US" sz="1200" dirty="0" smtClean="0">
                <a:solidFill>
                  <a:schemeClr val="tx1"/>
                </a:solidFill>
                <a:latin typeface="Calibri" panose="020F0502020204030204" pitchFamily="34" charset="0"/>
              </a:rPr>
              <a:t> </a:t>
            </a:r>
            <a:endParaRPr lang="en-US" sz="1200" b="1" dirty="0" smtClean="0">
              <a:solidFill>
                <a:schemeClr val="tx1"/>
              </a:solidFill>
              <a:latin typeface="Calibri" panose="020F0502020204030204" pitchFamily="34" charset="0"/>
            </a:endParaRPr>
          </a:p>
          <a:p>
            <a:pPr defTabSz="457130">
              <a:defRPr/>
            </a:pPr>
            <a:r>
              <a:rPr lang="en-US" sz="1200" b="1" dirty="0" smtClean="0">
                <a:solidFill>
                  <a:schemeClr val="tx1"/>
                </a:solidFill>
                <a:latin typeface="Calibri" panose="020F0502020204030204" pitchFamily="34" charset="0"/>
              </a:rPr>
              <a:t>What is the list of contractors that I can use for the Home Performance analysis?  I do not have access to internet.  </a:t>
            </a:r>
            <a:r>
              <a:rPr lang="en-US" sz="1200" i="1" dirty="0" smtClean="0">
                <a:solidFill>
                  <a:schemeClr val="tx1"/>
                </a:solidFill>
                <a:latin typeface="Calibri" panose="020F0502020204030204" pitchFamily="34" charset="0"/>
              </a:rPr>
              <a:t>Call </a:t>
            </a:r>
            <a:r>
              <a:rPr lang="en-US" sz="1200" i="1" kern="0" dirty="0" smtClean="0">
                <a:solidFill>
                  <a:schemeClr val="tx1"/>
                </a:solidFill>
                <a:latin typeface="Calibri" panose="020F0502020204030204" pitchFamily="34" charset="0"/>
              </a:rPr>
              <a:t>1-877-378-2754 for assistance on selecting a Home Performance contractor.</a:t>
            </a:r>
            <a:endParaRPr lang="en-US" sz="1200" i="1" dirty="0" smtClean="0">
              <a:solidFill>
                <a:schemeClr val="tx1"/>
              </a:solidFill>
              <a:latin typeface="Calibri" panose="020F0502020204030204" pitchFamily="34" charset="0"/>
            </a:endParaRPr>
          </a:p>
          <a:p>
            <a:r>
              <a:rPr lang="en-US" sz="1200" dirty="0" smtClean="0">
                <a:solidFill>
                  <a:schemeClr val="tx1"/>
                </a:solidFill>
                <a:latin typeface="Calibri" panose="020F0502020204030204" pitchFamily="34" charset="0"/>
              </a:rPr>
              <a:t> </a:t>
            </a:r>
            <a:endParaRPr lang="en-US" sz="1200" b="1" dirty="0" smtClean="0">
              <a:solidFill>
                <a:schemeClr val="tx1"/>
              </a:solidFill>
              <a:latin typeface="Calibri" panose="020F0502020204030204" pitchFamily="34" charset="0"/>
            </a:endParaRPr>
          </a:p>
          <a:p>
            <a:pPr defTabSz="457130">
              <a:defRPr/>
            </a:pPr>
            <a:r>
              <a:rPr lang="en-US" sz="1200" b="1" dirty="0" smtClean="0">
                <a:solidFill>
                  <a:schemeClr val="tx1"/>
                </a:solidFill>
                <a:latin typeface="Calibri" panose="020F0502020204030204" pitchFamily="34" charset="0"/>
              </a:rPr>
              <a:t>What is the direct number for Energy Efficiency program information? </a:t>
            </a:r>
            <a:r>
              <a:rPr lang="en-US" sz="1200" i="1" dirty="0" smtClean="0">
                <a:solidFill>
                  <a:schemeClr val="tx1"/>
                </a:solidFill>
                <a:latin typeface="Calibri" panose="020F0502020204030204" pitchFamily="34" charset="0"/>
              </a:rPr>
              <a:t>The Energy Infoline </a:t>
            </a:r>
            <a:r>
              <a:rPr lang="en-US" sz="1200" i="1" baseline="0" dirty="0" smtClean="0">
                <a:solidFill>
                  <a:schemeClr val="tx1"/>
                </a:solidFill>
                <a:latin typeface="Calibri" panose="020F0502020204030204" pitchFamily="34" charset="0"/>
              </a:rPr>
              <a:t>phone number is 1-800-692-2626 they are </a:t>
            </a:r>
            <a:r>
              <a:rPr lang="en-US" sz="1200" i="1" dirty="0" smtClean="0">
                <a:solidFill>
                  <a:schemeClr val="tx1"/>
                </a:solidFill>
                <a:latin typeface="Calibri" panose="020F0502020204030204" pitchFamily="34" charset="0"/>
              </a:rPr>
              <a:t>available</a:t>
            </a:r>
            <a:r>
              <a:rPr lang="en-US" sz="1200" i="1" baseline="0" dirty="0" smtClean="0">
                <a:solidFill>
                  <a:schemeClr val="tx1"/>
                </a:solidFill>
                <a:latin typeface="Calibri" panose="020F0502020204030204" pitchFamily="34" charset="0"/>
              </a:rPr>
              <a:t> Monday thru Friday from 8am to 5pm. </a:t>
            </a:r>
          </a:p>
          <a:p>
            <a:pPr defTabSz="457130">
              <a:defRPr/>
            </a:pPr>
            <a:endParaRPr lang="en-US" sz="1200" baseline="0" dirty="0" smtClean="0">
              <a:solidFill>
                <a:schemeClr val="tx1"/>
              </a:solidFill>
              <a:latin typeface="Calibri" panose="020F0502020204030204" pitchFamily="34" charset="0"/>
            </a:endParaRPr>
          </a:p>
          <a:p>
            <a:pPr defTabSz="457130">
              <a:defRPr/>
            </a:pPr>
            <a:r>
              <a:rPr lang="en-US" sz="1200" b="1" dirty="0" smtClean="0">
                <a:solidFill>
                  <a:schemeClr val="tx1"/>
                </a:solidFill>
                <a:latin typeface="Calibri" panose="020F0502020204030204" pitchFamily="34" charset="0"/>
              </a:rPr>
              <a:t>Are we still recycling refrigerators?  </a:t>
            </a:r>
            <a:r>
              <a:rPr lang="en-US" sz="1200" i="1" dirty="0" smtClean="0">
                <a:solidFill>
                  <a:schemeClr val="tx1"/>
                </a:solidFill>
                <a:latin typeface="Calibri" panose="020F0502020204030204" pitchFamily="34" charset="0"/>
              </a:rPr>
              <a:t>Yes. </a:t>
            </a:r>
            <a:r>
              <a:rPr lang="en-US" sz="1200" i="1" dirty="0" smtClean="0">
                <a:solidFill>
                  <a:schemeClr val="tx1"/>
                </a:solidFill>
                <a:effectLst/>
                <a:latin typeface="Calibri" panose="020F0502020204030204" pitchFamily="34" charset="0"/>
              </a:rPr>
              <a:t>Call 1-866-761-2722, Monday to Friday: 8AM–11PM, Saturday: 10AM–9PM or schedule a pick</a:t>
            </a:r>
            <a:r>
              <a:rPr lang="en-US" sz="1200" i="1" baseline="0" dirty="0" smtClean="0">
                <a:solidFill>
                  <a:schemeClr val="tx1"/>
                </a:solidFill>
                <a:effectLst/>
                <a:latin typeface="Calibri" panose="020F0502020204030204" pitchFamily="34" charset="0"/>
              </a:rPr>
              <a:t> up </a:t>
            </a:r>
            <a:r>
              <a:rPr lang="en-US" sz="1200" i="1" dirty="0" smtClean="0">
                <a:solidFill>
                  <a:schemeClr val="tx1"/>
                </a:solidFill>
                <a:effectLst/>
                <a:latin typeface="Calibri" panose="020F0502020204030204" pitchFamily="34" charset="0"/>
              </a:rPr>
              <a:t>online. </a:t>
            </a:r>
            <a:r>
              <a:rPr lang="en-US" sz="1200" i="1" baseline="0" dirty="0" smtClean="0">
                <a:solidFill>
                  <a:schemeClr val="tx1"/>
                </a:solidFill>
                <a:latin typeface="Calibri" panose="020F0502020204030204" pitchFamily="34" charset="0"/>
              </a:rPr>
              <a:t> </a:t>
            </a:r>
            <a:endParaRPr lang="en-US" sz="1200" i="1" dirty="0" smtClean="0">
              <a:solidFill>
                <a:schemeClr val="tx1"/>
              </a:solidFill>
              <a:latin typeface="Calibri" panose="020F0502020204030204" pitchFamily="34" charset="0"/>
            </a:endParaRPr>
          </a:p>
          <a:p>
            <a:pPr defTabSz="457130">
              <a:defRPr/>
            </a:pPr>
            <a:endParaRPr lang="en-US" sz="1200" b="1" dirty="0" smtClean="0">
              <a:solidFill>
                <a:schemeClr val="tx1"/>
              </a:solidFill>
              <a:latin typeface="Calibri" panose="020F0502020204030204" pitchFamily="34" charset="0"/>
            </a:endParaRPr>
          </a:p>
          <a:p>
            <a:pPr defTabSz="457130">
              <a:defRPr/>
            </a:pPr>
            <a:r>
              <a:rPr lang="en-US" sz="1200" b="1" kern="1200" dirty="0" smtClean="0">
                <a:solidFill>
                  <a:schemeClr val="tx1"/>
                </a:solidFill>
                <a:effectLst/>
                <a:latin typeface="Calibri" panose="020F0502020204030204" pitchFamily="34" charset="0"/>
                <a:ea typeface="+mn-ea"/>
                <a:cs typeface="+mn-cs"/>
              </a:rPr>
              <a:t>Does a certified contractor need to install the pool pump in order to receive a rebate?  </a:t>
            </a:r>
            <a:r>
              <a:rPr lang="en-US" sz="1200" b="0" i="1" kern="1200" baseline="0" dirty="0" smtClean="0">
                <a:solidFill>
                  <a:schemeClr val="tx1"/>
                </a:solidFill>
                <a:effectLst/>
                <a:latin typeface="Calibri" panose="020F0502020204030204" pitchFamily="34" charset="0"/>
                <a:ea typeface="+mn-ea"/>
                <a:cs typeface="+mn-cs"/>
              </a:rPr>
              <a:t>Yes, a certified contractor does need to install the pool pump to receive a rebate.</a:t>
            </a:r>
          </a:p>
          <a:p>
            <a:pPr defTabSz="457130">
              <a:defRPr/>
            </a:pPr>
            <a:endParaRPr lang="en-US" sz="1200" b="1" kern="1200" dirty="0" smtClean="0">
              <a:solidFill>
                <a:schemeClr val="tx1"/>
              </a:solidFill>
              <a:effectLst/>
              <a:latin typeface="Calibri" panose="020F0502020204030204" pitchFamily="34" charset="0"/>
              <a:ea typeface="+mn-ea"/>
              <a:cs typeface="+mn-cs"/>
            </a:endParaRPr>
          </a:p>
          <a:p>
            <a:r>
              <a:rPr lang="en-US" sz="1200" b="1" i="0" kern="1200" baseline="0" dirty="0" smtClean="0">
                <a:solidFill>
                  <a:schemeClr val="tx1"/>
                </a:solidFill>
                <a:effectLst/>
                <a:latin typeface="Calibri" panose="020F0502020204030204" pitchFamily="34" charset="0"/>
                <a:ea typeface="+mn-ea"/>
                <a:cs typeface="+mn-cs"/>
              </a:rPr>
              <a:t>When are net meters installed for Solar?  </a:t>
            </a:r>
            <a:r>
              <a:rPr lang="en-US" sz="1200" i="1" kern="1200" dirty="0" smtClean="0">
                <a:solidFill>
                  <a:schemeClr val="tx1"/>
                </a:solidFill>
                <a:effectLst/>
                <a:latin typeface="Calibri" panose="020F0502020204030204" pitchFamily="34" charset="0"/>
                <a:ea typeface="+mn-ea"/>
                <a:cs typeface="+mn-cs"/>
              </a:rPr>
              <a:t>Net Metering is handled by Power Asset Management (PAM).  PAM also handles billing questions.  Effective June 2014, all applications submitted are placed in a queue for net metering installation.  PAM is working on installing all net meters – pre and post  June 2014.  Ideal turn-around time is 15 days.</a:t>
            </a:r>
          </a:p>
          <a:p>
            <a:endParaRPr lang="en-US" sz="1200" kern="1200" dirty="0" smtClean="0">
              <a:solidFill>
                <a:schemeClr val="tx1"/>
              </a:solidFill>
              <a:effectLst/>
              <a:latin typeface="Calibri" panose="020F0502020204030204" pitchFamily="34" charset="0"/>
              <a:ea typeface="+mn-ea"/>
              <a:cs typeface="+mn-cs"/>
            </a:endParaRPr>
          </a:p>
          <a:p>
            <a:pPr defTabSz="457130">
              <a:defRPr/>
            </a:pPr>
            <a:endParaRPr lang="en-US" b="1" dirty="0" smtClean="0"/>
          </a:p>
          <a:p>
            <a:endParaRPr lang="en-US" dirty="0">
              <a:solidFill>
                <a:schemeClr val="tx1"/>
              </a:solidFill>
            </a:endParaRPr>
          </a:p>
        </p:txBody>
      </p:sp>
      <p:sp>
        <p:nvSpPr>
          <p:cNvPr id="5" name="Footer Placeholder 4"/>
          <p:cNvSpPr>
            <a:spLocks noGrp="1"/>
          </p:cNvSpPr>
          <p:nvPr>
            <p:ph type="ftr" sz="quarter" idx="11"/>
          </p:nvPr>
        </p:nvSpPr>
        <p:spPr/>
        <p:txBody>
          <a:bodyPr/>
          <a:lstStyle/>
          <a:p>
            <a:r>
              <a:rPr lang="en-US" dirty="0" smtClean="0"/>
              <a:t>REVISED AUGUST 18, 2014</a:t>
            </a:r>
            <a:endParaRPr lang="en-US" dirty="0"/>
          </a:p>
        </p:txBody>
      </p:sp>
      <p:sp>
        <p:nvSpPr>
          <p:cNvPr id="4" name="Slide Number Placeholder 3"/>
          <p:cNvSpPr>
            <a:spLocks noGrp="1"/>
          </p:cNvSpPr>
          <p:nvPr>
            <p:ph type="sldNum" sz="quarter" idx="12"/>
          </p:nvPr>
        </p:nvSpPr>
        <p:spPr/>
        <p:txBody>
          <a:bodyPr/>
          <a:lstStyle/>
          <a:p>
            <a:fld id="{27EB9982-C08E-4E4E-95A8-F5F10DCE2EF5}" type="slidenum">
              <a:rPr lang="en-US" smtClean="0"/>
              <a:pPr/>
              <a:t>21</a:t>
            </a:fld>
            <a:endParaRPr lang="en-US" dirty="0"/>
          </a:p>
        </p:txBody>
      </p:sp>
    </p:spTree>
    <p:extLst>
      <p:ext uri="{BB962C8B-B14F-4D97-AF65-F5344CB8AC3E}">
        <p14:creationId xmlns:p14="http://schemas.microsoft.com/office/powerpoint/2010/main" val="14919920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1278"/>
            <a:r>
              <a:rPr lang="en-US" dirty="0" smtClean="0"/>
              <a:t>The Energy Efficiency Infoline is available</a:t>
            </a:r>
            <a:r>
              <a:rPr lang="en-US" baseline="0" dirty="0" smtClean="0"/>
              <a:t> Monday thru Friday from 8am to 5pm.  The phone number is </a:t>
            </a:r>
            <a:r>
              <a:rPr lang="en-US" u="sng" baseline="0" dirty="0" smtClean="0"/>
              <a:t>1-800-692-2626</a:t>
            </a:r>
            <a:r>
              <a:rPr lang="en-US" baseline="0" dirty="0" smtClean="0"/>
              <a:t>.  Please give the customer this number for any questions you don’t have an answer to or direct them to the website: </a:t>
            </a:r>
            <a:r>
              <a:rPr lang="en-US" dirty="0" smtClean="0">
                <a:solidFill>
                  <a:srgbClr val="002060"/>
                </a:solidFill>
              </a:rPr>
              <a:t>www.psegliny.com/efficiency</a:t>
            </a:r>
          </a:p>
          <a:p>
            <a:endParaRPr lang="en-US" dirty="0" smtClean="0"/>
          </a:p>
        </p:txBody>
      </p:sp>
      <p:sp>
        <p:nvSpPr>
          <p:cNvPr id="2" name="Footer Placeholder 1"/>
          <p:cNvSpPr>
            <a:spLocks noGrp="1"/>
          </p:cNvSpPr>
          <p:nvPr>
            <p:ph type="ftr" sz="quarter" idx="10"/>
          </p:nvPr>
        </p:nvSpPr>
        <p:spPr/>
        <p:txBody>
          <a:bodyPr/>
          <a:lstStyle/>
          <a:p>
            <a:r>
              <a:rPr lang="en-US" dirty="0" smtClean="0"/>
              <a:t>REVISED AUGUST 18, 2014</a:t>
            </a:r>
            <a:endParaRPr lang="en-US" dirty="0"/>
          </a:p>
        </p:txBody>
      </p:sp>
      <p:sp>
        <p:nvSpPr>
          <p:cNvPr id="3" name="Slide Number Placeholder 2"/>
          <p:cNvSpPr>
            <a:spLocks noGrp="1"/>
          </p:cNvSpPr>
          <p:nvPr>
            <p:ph type="sldNum" sz="quarter" idx="11"/>
          </p:nvPr>
        </p:nvSpPr>
        <p:spPr/>
        <p:txBody>
          <a:bodyPr/>
          <a:lstStyle/>
          <a:p>
            <a:fld id="{27EB9982-C08E-4E4E-95A8-F5F10DCE2EF5}" type="slidenum">
              <a:rPr lang="en-US" smtClean="0"/>
              <a:pPr/>
              <a:t>22</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Open_LeadPartner_DaysInInstall_110513</a:t>
            </a:r>
            <a:endParaRPr lang="en-US" dirty="0"/>
          </a:p>
        </p:txBody>
      </p:sp>
      <p:sp>
        <p:nvSpPr>
          <p:cNvPr id="4" name="Slide Number Placeholder 3"/>
          <p:cNvSpPr>
            <a:spLocks noGrp="1"/>
          </p:cNvSpPr>
          <p:nvPr>
            <p:ph type="sldNum" sz="quarter" idx="10"/>
          </p:nvPr>
        </p:nvSpPr>
        <p:spPr/>
        <p:txBody>
          <a:bodyPr/>
          <a:lstStyle/>
          <a:p>
            <a:fld id="{4395D97F-8F2D-4E9D-8B42-E269CD2F15AE}" type="slidenum">
              <a:rPr lang="en-US" smtClean="0"/>
              <a:t>24</a:t>
            </a:fld>
            <a:endParaRPr lang="en-US" dirty="0"/>
          </a:p>
        </p:txBody>
      </p:sp>
    </p:spTree>
    <p:extLst>
      <p:ext uri="{BB962C8B-B14F-4D97-AF65-F5344CB8AC3E}">
        <p14:creationId xmlns:p14="http://schemas.microsoft.com/office/powerpoint/2010/main" val="18475412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Open_LeadPartner_DaysInInstall_110513</a:t>
            </a:r>
            <a:endParaRPr lang="en-US" dirty="0"/>
          </a:p>
        </p:txBody>
      </p:sp>
      <p:sp>
        <p:nvSpPr>
          <p:cNvPr id="4" name="Slide Number Placeholder 3"/>
          <p:cNvSpPr>
            <a:spLocks noGrp="1"/>
          </p:cNvSpPr>
          <p:nvPr>
            <p:ph type="sldNum" sz="quarter" idx="10"/>
          </p:nvPr>
        </p:nvSpPr>
        <p:spPr/>
        <p:txBody>
          <a:bodyPr/>
          <a:lstStyle/>
          <a:p>
            <a:fld id="{4395D97F-8F2D-4E9D-8B42-E269CD2F15AE}" type="slidenum">
              <a:rPr lang="en-US" smtClean="0"/>
              <a:t>25</a:t>
            </a:fld>
            <a:endParaRPr lang="en-US" dirty="0"/>
          </a:p>
        </p:txBody>
      </p:sp>
    </p:spTree>
    <p:extLst>
      <p:ext uri="{BB962C8B-B14F-4D97-AF65-F5344CB8AC3E}">
        <p14:creationId xmlns:p14="http://schemas.microsoft.com/office/powerpoint/2010/main" val="18475412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IT_ Bullet Text">
    <p:spTree>
      <p:nvGrpSpPr>
        <p:cNvPr id="1" name=""/>
        <p:cNvGrpSpPr/>
        <p:nvPr/>
      </p:nvGrpSpPr>
      <p:grpSpPr>
        <a:xfrm>
          <a:off x="0" y="0"/>
          <a:ext cx="0" cy="0"/>
          <a:chOff x="0" y="0"/>
          <a:chExt cx="0" cy="0"/>
        </a:xfrm>
      </p:grpSpPr>
      <p:sp>
        <p:nvSpPr>
          <p:cNvPr id="10" name="Title Placeholder 14"/>
          <p:cNvSpPr>
            <a:spLocks noGrp="1"/>
          </p:cNvSpPr>
          <p:nvPr>
            <p:ph type="title"/>
          </p:nvPr>
        </p:nvSpPr>
        <p:spPr>
          <a:xfrm>
            <a:off x="228600" y="365760"/>
            <a:ext cx="8595360" cy="548640"/>
          </a:xfrm>
          <a:prstGeom prst="rect">
            <a:avLst/>
          </a:prstGeom>
        </p:spPr>
        <p:txBody>
          <a:bodyPr vert="horz" lIns="0" tIns="0" rIns="0" bIns="0" rtlCol="0" anchor="t" anchorCtr="0">
            <a:noAutofit/>
          </a:bodyPr>
          <a:lstStyle>
            <a:lvl1pPr>
              <a:defRPr sz="2800">
                <a:latin typeface="+mj-lt"/>
              </a:defRPr>
            </a:lvl1pPr>
          </a:lstStyle>
          <a:p>
            <a:r>
              <a:rPr lang="en-US" dirty="0" smtClean="0"/>
              <a:t>Click to edit Master title style</a:t>
            </a:r>
            <a:endParaRPr lang="en-US" dirty="0"/>
          </a:p>
        </p:txBody>
      </p:sp>
      <p:sp>
        <p:nvSpPr>
          <p:cNvPr id="11" name="Text Placeholder 15"/>
          <p:cNvSpPr>
            <a:spLocks noGrp="1" noChangeAspect="1"/>
          </p:cNvSpPr>
          <p:nvPr>
            <p:ph idx="1"/>
          </p:nvPr>
        </p:nvSpPr>
        <p:spPr>
          <a:xfrm>
            <a:off x="228600" y="1143000"/>
            <a:ext cx="8595360" cy="4846638"/>
          </a:xfrm>
          <a:prstGeom prst="rect">
            <a:avLst/>
          </a:prstGeom>
        </p:spPr>
        <p:txBody>
          <a:bodyPr vert="horz" lIns="0" tIns="0" rIns="0" bIns="0" rtlCol="0">
            <a:normAutofit/>
          </a:bodyPr>
          <a:lstStyle>
            <a:lvl1pPr>
              <a:spcAft>
                <a:spcPts val="0"/>
              </a:spcAft>
              <a:buClr>
                <a:schemeClr val="accent6">
                  <a:lumMod val="75000"/>
                </a:schemeClr>
              </a:buClr>
              <a:defRPr sz="2400"/>
            </a:lvl1pPr>
            <a:lvl2pPr marL="457200" indent="-228600">
              <a:buClr>
                <a:srgbClr val="F95D0D"/>
              </a:buClr>
              <a:defRPr sz="2200"/>
            </a:lvl2pPr>
            <a:lvl3pPr indent="-228600">
              <a:buClr>
                <a:schemeClr val="accent6">
                  <a:lumMod val="75000"/>
                </a:schemeClr>
              </a:buClr>
              <a:defRPr sz="2000"/>
            </a:lvl3pPr>
            <a:lvl4pPr marL="914400" indent="-228600">
              <a:buClr>
                <a:srgbClr val="F95D0D"/>
              </a:buClr>
              <a:defRPr sz="1800"/>
            </a:lvl4pPr>
            <a:lvl5pPr marL="1143000" indent="-228600">
              <a:buClr>
                <a:schemeClr val="accent6">
                  <a:lumMod val="75000"/>
                </a:schemeClr>
              </a:buClr>
              <a:buFont typeface="Arial"/>
              <a:buChar cha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96362621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3633438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47663" y="1371600"/>
            <a:ext cx="4108450" cy="45116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08513" y="1371600"/>
            <a:ext cx="4108450" cy="21796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08513" y="3703638"/>
            <a:ext cx="4108450" cy="21796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noChangeArrowheads="1"/>
          </p:cNvSpPr>
          <p:nvPr>
            <p:ph type="dt" sz="half" idx="10"/>
          </p:nvPr>
        </p:nvSpPr>
        <p:spPr>
          <a:xfrm>
            <a:off x="457200" y="6356350"/>
            <a:ext cx="2133600" cy="365125"/>
          </a:xfrm>
          <a:prstGeom prst="rect">
            <a:avLst/>
          </a:prstGeom>
        </p:spPr>
        <p:txBody>
          <a:bodyPr/>
          <a:lstStyle>
            <a:lvl1pPr>
              <a:defRPr/>
            </a:lvl1pPr>
          </a:lstStyle>
          <a:p>
            <a:pPr>
              <a:defRPr/>
            </a:pPr>
            <a:endParaRPr lang="en-US" dirty="0"/>
          </a:p>
        </p:txBody>
      </p:sp>
      <p:sp>
        <p:nvSpPr>
          <p:cNvPr id="7" name="Slide Number Placeholder 6"/>
          <p:cNvSpPr>
            <a:spLocks noGrp="1" noChangeArrowheads="1"/>
          </p:cNvSpPr>
          <p:nvPr>
            <p:ph type="sldNum" sz="quarter" idx="11"/>
          </p:nvPr>
        </p:nvSpPr>
        <p:spPr>
          <a:xfrm>
            <a:off x="6553200" y="6356350"/>
            <a:ext cx="2133600" cy="365125"/>
          </a:xfrm>
          <a:prstGeom prst="rect">
            <a:avLst/>
          </a:prstGeom>
        </p:spPr>
        <p:txBody>
          <a:bodyPr/>
          <a:lstStyle>
            <a:lvl1pPr>
              <a:defRPr/>
            </a:lvl1pPr>
          </a:lstStyle>
          <a:p>
            <a:pPr>
              <a:defRPr/>
            </a:pPr>
            <a:fld id="{B7B8B269-F26A-43C7-8EB0-2959475794C9}" type="slidenum">
              <a:rPr lang="en-US"/>
              <a:pPr>
                <a:defRPr/>
              </a:pPr>
              <a:t>‹#›</a:t>
            </a:fld>
            <a:endParaRPr lang="en-US" dirty="0"/>
          </a:p>
        </p:txBody>
      </p:sp>
      <p:sp>
        <p:nvSpPr>
          <p:cNvPr id="8" name="Footer Placeholder 7"/>
          <p:cNvSpPr>
            <a:spLocks noGrp="1" noChangeArrowheads="1"/>
          </p:cNvSpPr>
          <p:nvPr>
            <p:ph type="ftr" sz="quarter" idx="12"/>
          </p:nvPr>
        </p:nvSpPr>
        <p:spPr>
          <a:xfrm>
            <a:off x="3124200" y="6356350"/>
            <a:ext cx="2895600" cy="365125"/>
          </a:xfrm>
          <a:prstGeom prst="rect">
            <a:avLst/>
          </a:prstGeom>
        </p:spPr>
        <p:txBody>
          <a:bodyPr/>
          <a:lstStyle>
            <a:lvl1pPr>
              <a:defRPr/>
            </a:lvl1pPr>
          </a:lstStyle>
          <a:p>
            <a:pPr>
              <a:defRPr/>
            </a:pPr>
            <a:endParaRPr lang="en-US" dirty="0"/>
          </a:p>
        </p:txBody>
      </p:sp>
    </p:spTree>
    <p:extLst>
      <p:ext uri="{BB962C8B-B14F-4D97-AF65-F5344CB8AC3E}">
        <p14:creationId xmlns:p14="http://schemas.microsoft.com/office/powerpoint/2010/main" val="16942196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T_Text Blank">
    <p:spTree>
      <p:nvGrpSpPr>
        <p:cNvPr id="1" name=""/>
        <p:cNvGrpSpPr/>
        <p:nvPr/>
      </p:nvGrpSpPr>
      <p:grpSpPr>
        <a:xfrm>
          <a:off x="0" y="0"/>
          <a:ext cx="0" cy="0"/>
          <a:chOff x="0" y="0"/>
          <a:chExt cx="0" cy="0"/>
        </a:xfrm>
      </p:grpSpPr>
      <p:sp>
        <p:nvSpPr>
          <p:cNvPr id="13" name="Title 1"/>
          <p:cNvSpPr>
            <a:spLocks noGrp="1"/>
          </p:cNvSpPr>
          <p:nvPr>
            <p:ph type="title"/>
          </p:nvPr>
        </p:nvSpPr>
        <p:spPr>
          <a:xfrm>
            <a:off x="228600" y="365760"/>
            <a:ext cx="8595360" cy="548640"/>
          </a:xfrm>
        </p:spPr>
        <p:txBody>
          <a:bodyPr/>
          <a:lstStyle/>
          <a:p>
            <a:r>
              <a:rPr lang="en-US" dirty="0" smtClean="0"/>
              <a:t>Click to edit Master title style</a:t>
            </a:r>
            <a:endParaRPr lang="en-US" dirty="0"/>
          </a:p>
        </p:txBody>
      </p:sp>
      <p:sp>
        <p:nvSpPr>
          <p:cNvPr id="6" name="Text Placeholder 15"/>
          <p:cNvSpPr>
            <a:spLocks noGrp="1" noChangeAspect="1"/>
          </p:cNvSpPr>
          <p:nvPr>
            <p:ph idx="1"/>
          </p:nvPr>
        </p:nvSpPr>
        <p:spPr>
          <a:xfrm>
            <a:off x="228600" y="1143000"/>
            <a:ext cx="8595360" cy="4846638"/>
          </a:xfrm>
          <a:prstGeom prst="rect">
            <a:avLst/>
          </a:prstGeom>
        </p:spPr>
        <p:txBody>
          <a:bodyPr vert="horz" lIns="0" tIns="0" rIns="0" bIns="0" rtlCol="0">
            <a:normAutofit/>
          </a:bodyPr>
          <a:lstStyle>
            <a:lvl1pPr marL="0" indent="0">
              <a:spcAft>
                <a:spcPts val="0"/>
              </a:spcAft>
              <a:buClr>
                <a:srgbClr val="F95D0D"/>
              </a:buClr>
              <a:buNone/>
              <a:defRPr sz="2400"/>
            </a:lvl1pPr>
            <a:lvl2pPr marL="457200" indent="-228600">
              <a:buClr>
                <a:srgbClr val="F95D0D"/>
              </a:buClr>
              <a:defRPr sz="2200"/>
            </a:lvl2pPr>
            <a:lvl3pPr indent="-228600">
              <a:buClr>
                <a:srgbClr val="F95D0D"/>
              </a:buClr>
              <a:defRPr sz="2000"/>
            </a:lvl3pPr>
            <a:lvl4pPr marL="914400" indent="-228600">
              <a:buClr>
                <a:srgbClr val="F95D0D"/>
              </a:buClr>
              <a:defRPr sz="1800"/>
            </a:lvl4pPr>
            <a:lvl5pPr>
              <a:buClr>
                <a:srgbClr val="F95D0D"/>
              </a:buClr>
              <a:defRPr sz="1600"/>
            </a:lvl5pPr>
          </a:lstStyle>
          <a:p>
            <a:pPr lvl="0"/>
            <a:r>
              <a:rPr lang="en-US" dirty="0" smtClean="0"/>
              <a:t>Click to edit Master text style</a:t>
            </a:r>
          </a:p>
        </p:txBody>
      </p:sp>
      <p:sp>
        <p:nvSpPr>
          <p:cNvPr id="5" name="Rectangle 4"/>
          <p:cNvSpPr/>
          <p:nvPr userDrawn="1"/>
        </p:nvSpPr>
        <p:spPr>
          <a:xfrm>
            <a:off x="243840" y="974910"/>
            <a:ext cx="8747760" cy="114300"/>
          </a:xfrm>
          <a:prstGeom prst="rect">
            <a:avLst/>
          </a:prstGeom>
          <a:solidFill>
            <a:schemeClr val="accent6"/>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10378815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T_Text_column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28600" y="365760"/>
            <a:ext cx="8595360" cy="548640"/>
          </a:xfrm>
          <a:prstGeom prst="rect">
            <a:avLst/>
          </a:prstGeom>
        </p:spPr>
        <p:txBody>
          <a:bodyPr lIns="0" tIns="0" rIns="0" bIns="0" anchor="t" anchorCtr="0"/>
          <a:lstStyle>
            <a:lvl1pPr>
              <a:defRPr sz="2800" cap="none">
                <a:solidFill>
                  <a:schemeClr val="accent6">
                    <a:lumMod val="75000"/>
                  </a:schemeClr>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228601" y="1234440"/>
            <a:ext cx="4025900" cy="594360"/>
          </a:xfrm>
          <a:prstGeom prst="rect">
            <a:avLst/>
          </a:prstGeom>
          <a:solidFill>
            <a:schemeClr val="accent6"/>
          </a:solidFill>
        </p:spPr>
        <p:txBody>
          <a:bodyPr lIns="91440" tIns="45720" rIns="91440" bIns="45720" anchor="ctr" anchorCtr="0">
            <a:normAutofit/>
          </a:bodyPr>
          <a:lstStyle>
            <a:lvl1pPr marL="0" indent="0">
              <a:buNone/>
              <a:defRPr lang="en-US" sz="1400" b="0" kern="1200" cap="all" spc="400" baseline="0" dirty="0" smtClean="0">
                <a:solidFill>
                  <a:srgbClr val="FFFFFF"/>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dirty="0" smtClean="0"/>
              <a:t>Click to edit Master text styles</a:t>
            </a:r>
          </a:p>
        </p:txBody>
      </p:sp>
      <p:sp>
        <p:nvSpPr>
          <p:cNvPr id="14" name="Text Placeholder 13"/>
          <p:cNvSpPr>
            <a:spLocks noGrp="1"/>
          </p:cNvSpPr>
          <p:nvPr>
            <p:ph type="body" sz="quarter" idx="13"/>
          </p:nvPr>
        </p:nvSpPr>
        <p:spPr>
          <a:xfrm>
            <a:off x="228600" y="1965960"/>
            <a:ext cx="4025901" cy="3657600"/>
          </a:xfrm>
        </p:spPr>
        <p:txBody>
          <a:bodyPr/>
          <a:lstStyle>
            <a:lvl1pPr marL="290513" indent="-171450">
              <a:defRPr sz="2400"/>
            </a:lvl1pPr>
            <a:lvl2pPr marL="402336" indent="-164592">
              <a:defRPr/>
            </a:lvl2pPr>
            <a:lvl3pPr marL="1430338" indent="-1192213">
              <a:buFont typeface="Lucida Grande"/>
              <a:buChar char="–"/>
              <a:defRPr lang="en-US" sz="2000" kern="1200" dirty="0" smtClean="0">
                <a:solidFill>
                  <a:srgbClr val="3C536F"/>
                </a:solidFill>
                <a:latin typeface="+mn-lt"/>
                <a:ea typeface="+mn-ea"/>
                <a:cs typeface="+mn-cs"/>
              </a:defRPr>
            </a:lvl3pPr>
            <a:lvl4pPr marL="859536" indent="-173736">
              <a:defRPr/>
            </a:lvl4pPr>
            <a:lvl5pPr marL="859536" indent="-173736">
              <a:buFont typeface="Lucida Grande"/>
              <a:buChar char="–"/>
              <a:defRPr lang="en-US" sz="1600" kern="1200" dirty="0">
                <a:solidFill>
                  <a:srgbClr val="3C536F"/>
                </a:solidFill>
                <a:latin typeface="+mn-lt"/>
                <a:ea typeface="+mn-ea"/>
                <a:cs typeface="+mn-cs"/>
              </a:defRPr>
            </a:lvl5pPr>
          </a:lstStyle>
          <a:p>
            <a:pPr lvl="0"/>
            <a:r>
              <a:rPr lang="en-US" dirty="0" smtClean="0"/>
              <a:t>Click to edit Master text styles</a:t>
            </a:r>
          </a:p>
          <a:p>
            <a:pPr marL="402336" marR="0" lvl="2" indent="-164592" algn="l" defTabSz="457200" rtl="0" eaLnBrk="1" fontAlgn="auto" latinLnBrk="0" hangingPunct="1">
              <a:lnSpc>
                <a:spcPct val="100000"/>
              </a:lnSpc>
              <a:spcBef>
                <a:spcPts val="300"/>
              </a:spcBef>
              <a:spcAft>
                <a:spcPts val="0"/>
              </a:spcAft>
              <a:buClr>
                <a:srgbClr val="F95D0D"/>
              </a:buClr>
              <a:buSzPct val="80000"/>
              <a:buFont typeface="Lucida Grande"/>
              <a:buChar char="–"/>
              <a:tabLst/>
            </a:pPr>
            <a:r>
              <a:rPr lang="en-US" dirty="0" smtClean="0"/>
              <a:t>Second level</a:t>
            </a:r>
          </a:p>
          <a:p>
            <a:pPr marL="402336" marR="0" lvl="2" indent="-164592" algn="l" defTabSz="457200" rtl="0" eaLnBrk="1" fontAlgn="auto" latinLnBrk="0" hangingPunct="1">
              <a:lnSpc>
                <a:spcPct val="100000"/>
              </a:lnSpc>
              <a:spcBef>
                <a:spcPts val="300"/>
              </a:spcBef>
              <a:spcAft>
                <a:spcPts val="0"/>
              </a:spcAft>
              <a:buClr>
                <a:srgbClr val="F95D0D"/>
              </a:buClr>
              <a:buSzPct val="80000"/>
              <a:buFont typeface="Lucida Grande"/>
              <a:buChar char="–"/>
              <a:tabLst/>
            </a:pPr>
            <a:r>
              <a:rPr lang="en-US" dirty="0" smtClean="0"/>
              <a:t>Third level</a:t>
            </a:r>
          </a:p>
          <a:p>
            <a:pPr marL="859536" marR="0" lvl="4" indent="-173736" algn="l" defTabSz="457200" rtl="0" eaLnBrk="1" fontAlgn="auto" latinLnBrk="0" hangingPunct="1">
              <a:lnSpc>
                <a:spcPct val="100000"/>
              </a:lnSpc>
              <a:spcBef>
                <a:spcPts val="300"/>
              </a:spcBef>
              <a:spcAft>
                <a:spcPts val="0"/>
              </a:spcAft>
              <a:buClr>
                <a:srgbClr val="F95D0D"/>
              </a:buClr>
              <a:buSzPct val="80000"/>
              <a:buFont typeface="Lucida Grande"/>
              <a:buChar char="–"/>
              <a:tabLst/>
            </a:pPr>
            <a:r>
              <a:rPr lang="en-US" dirty="0" smtClean="0"/>
              <a:t>Fourth level</a:t>
            </a:r>
          </a:p>
          <a:p>
            <a:pPr marL="859536" marR="0" lvl="4" indent="-173736" algn="l" defTabSz="457200" rtl="0" eaLnBrk="1" fontAlgn="auto" latinLnBrk="0" hangingPunct="1">
              <a:lnSpc>
                <a:spcPct val="100000"/>
              </a:lnSpc>
              <a:spcBef>
                <a:spcPts val="300"/>
              </a:spcBef>
              <a:spcAft>
                <a:spcPts val="0"/>
              </a:spcAft>
              <a:buClr>
                <a:srgbClr val="F95D0D"/>
              </a:buClr>
              <a:buSzPct val="80000"/>
              <a:buFont typeface="Lucida Grande"/>
              <a:buChar char="–"/>
              <a:tabLst/>
            </a:pPr>
            <a:r>
              <a:rPr lang="en-US" dirty="0" smtClean="0"/>
              <a:t>Fifth level</a:t>
            </a:r>
            <a:endParaRPr lang="en-US" dirty="0"/>
          </a:p>
        </p:txBody>
      </p:sp>
      <p:sp>
        <p:nvSpPr>
          <p:cNvPr id="15" name="Text Placeholder 2"/>
          <p:cNvSpPr>
            <a:spLocks noGrp="1"/>
          </p:cNvSpPr>
          <p:nvPr>
            <p:ph type="body" idx="14"/>
          </p:nvPr>
        </p:nvSpPr>
        <p:spPr>
          <a:xfrm>
            <a:off x="4724400" y="1234440"/>
            <a:ext cx="4009613" cy="594360"/>
          </a:xfrm>
          <a:prstGeom prst="rect">
            <a:avLst/>
          </a:prstGeom>
          <a:solidFill>
            <a:schemeClr val="accent6"/>
          </a:solidFill>
        </p:spPr>
        <p:txBody>
          <a:bodyPr lIns="91440" tIns="45720" rIns="91440" bIns="45720" anchor="ctr" anchorCtr="0">
            <a:normAutofit/>
          </a:bodyPr>
          <a:lstStyle>
            <a:lvl1pPr marL="0" indent="0">
              <a:buNone/>
              <a:defRPr lang="en-US" sz="1400" b="0" kern="1200" cap="all" spc="400" baseline="0" dirty="0" smtClean="0">
                <a:solidFill>
                  <a:srgbClr val="FFFFFF"/>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dirty="0" smtClean="0"/>
              <a:t>Click to edit Master text styles</a:t>
            </a:r>
          </a:p>
        </p:txBody>
      </p:sp>
      <p:sp>
        <p:nvSpPr>
          <p:cNvPr id="16" name="Text Placeholder 13"/>
          <p:cNvSpPr>
            <a:spLocks noGrp="1"/>
          </p:cNvSpPr>
          <p:nvPr>
            <p:ph type="body" sz="quarter" idx="15"/>
          </p:nvPr>
        </p:nvSpPr>
        <p:spPr>
          <a:xfrm>
            <a:off x="4724400" y="1965960"/>
            <a:ext cx="4009613" cy="3657600"/>
          </a:xfrm>
        </p:spPr>
        <p:txBody>
          <a:bodyPr/>
          <a:lstStyle>
            <a:lvl1pPr marL="461963" indent="-342900">
              <a:defRPr lang="en-US" sz="2400" b="0" kern="1200" dirty="0" smtClean="0">
                <a:solidFill>
                  <a:srgbClr val="3C536F"/>
                </a:solidFill>
                <a:latin typeface="+mn-lt"/>
                <a:ea typeface="+mn-ea"/>
                <a:cs typeface="+mn-cs"/>
              </a:defRPr>
            </a:lvl1pPr>
            <a:lvl2pPr marL="402336" indent="-164592">
              <a:defRPr/>
            </a:lvl2pPr>
            <a:lvl3pPr marL="402336" indent="-164592">
              <a:buFont typeface="Lucida Grande"/>
              <a:buChar char="–"/>
              <a:defRPr lang="en-US" sz="2000" kern="1200" dirty="0" smtClean="0">
                <a:solidFill>
                  <a:srgbClr val="3C536F"/>
                </a:solidFill>
                <a:latin typeface="+mn-lt"/>
                <a:ea typeface="+mn-ea"/>
                <a:cs typeface="+mn-cs"/>
              </a:defRPr>
            </a:lvl3pPr>
            <a:lvl4pPr marL="859536" indent="-173736">
              <a:defRPr/>
            </a:lvl4pPr>
            <a:lvl5pPr marL="859536" indent="-173736">
              <a:buFont typeface="Lucida Grande"/>
              <a:buChar char="–"/>
              <a:defRPr lang="en-US" sz="1600" kern="1200" dirty="0">
                <a:solidFill>
                  <a:srgbClr val="3C536F"/>
                </a:solidFill>
                <a:latin typeface="+mn-lt"/>
                <a:ea typeface="+mn-ea"/>
                <a:cs typeface="+mn-cs"/>
              </a:defRPr>
            </a:lvl5pPr>
          </a:lstStyle>
          <a:p>
            <a:pPr marL="290513" marR="0" lvl="0" indent="-171450" algn="l" defTabSz="457200" rtl="0" eaLnBrk="1" fontAlgn="auto" latinLnBrk="0" hangingPunct="1">
              <a:lnSpc>
                <a:spcPct val="100000"/>
              </a:lnSpc>
              <a:spcBef>
                <a:spcPts val="300"/>
              </a:spcBef>
              <a:spcAft>
                <a:spcPts val="0"/>
              </a:spcAft>
              <a:buClr>
                <a:srgbClr val="F95D0D"/>
              </a:buClr>
              <a:buSzTx/>
              <a:buFont typeface="Arial"/>
              <a:buChar char="•"/>
              <a:tabLst/>
            </a:pPr>
            <a:r>
              <a:rPr lang="en-US" dirty="0" smtClean="0"/>
              <a:t>Click to edit Master text styles</a:t>
            </a:r>
          </a:p>
          <a:p>
            <a:pPr marL="402336" marR="0" lvl="2" indent="-164592" algn="l" defTabSz="457200" rtl="0" eaLnBrk="1" fontAlgn="auto" latinLnBrk="0" hangingPunct="1">
              <a:lnSpc>
                <a:spcPct val="100000"/>
              </a:lnSpc>
              <a:spcBef>
                <a:spcPts val="300"/>
              </a:spcBef>
              <a:spcAft>
                <a:spcPts val="0"/>
              </a:spcAft>
              <a:buClr>
                <a:srgbClr val="F95D0D"/>
              </a:buClr>
              <a:buSzPct val="80000"/>
              <a:buFont typeface="Lucida Grande"/>
              <a:buChar char="–"/>
              <a:tabLst/>
            </a:pPr>
            <a:r>
              <a:rPr lang="en-US" dirty="0" smtClean="0"/>
              <a:t>Second level</a:t>
            </a:r>
          </a:p>
          <a:p>
            <a:pPr marL="402336" marR="0" lvl="2" indent="-164592" algn="l" defTabSz="457200" rtl="0" eaLnBrk="1" fontAlgn="auto" latinLnBrk="0" hangingPunct="1">
              <a:lnSpc>
                <a:spcPct val="100000"/>
              </a:lnSpc>
              <a:spcBef>
                <a:spcPts val="300"/>
              </a:spcBef>
              <a:spcAft>
                <a:spcPts val="0"/>
              </a:spcAft>
              <a:buClr>
                <a:srgbClr val="F95D0D"/>
              </a:buClr>
              <a:buSzPct val="80000"/>
              <a:buFont typeface="Lucida Grande"/>
              <a:buChar char="–"/>
              <a:tabLst/>
            </a:pPr>
            <a:r>
              <a:rPr lang="en-US" dirty="0" smtClean="0"/>
              <a:t>Third level</a:t>
            </a:r>
          </a:p>
          <a:p>
            <a:pPr marL="859536" marR="0" lvl="4" indent="-173736" algn="l" defTabSz="457200" rtl="0" eaLnBrk="1" fontAlgn="auto" latinLnBrk="0" hangingPunct="1">
              <a:lnSpc>
                <a:spcPct val="100000"/>
              </a:lnSpc>
              <a:spcBef>
                <a:spcPts val="300"/>
              </a:spcBef>
              <a:spcAft>
                <a:spcPts val="0"/>
              </a:spcAft>
              <a:buClr>
                <a:srgbClr val="F95D0D"/>
              </a:buClr>
              <a:buSzPct val="80000"/>
              <a:buFont typeface="Lucida Grande"/>
              <a:buChar char="–"/>
              <a:tabLst/>
            </a:pPr>
            <a:r>
              <a:rPr lang="en-US" dirty="0" smtClean="0"/>
              <a:t>Fourth level</a:t>
            </a:r>
          </a:p>
          <a:p>
            <a:pPr marL="859536" marR="0" lvl="4" indent="-173736" algn="l" defTabSz="457200" rtl="0" eaLnBrk="1" fontAlgn="auto" latinLnBrk="0" hangingPunct="1">
              <a:lnSpc>
                <a:spcPct val="100000"/>
              </a:lnSpc>
              <a:spcBef>
                <a:spcPts val="300"/>
              </a:spcBef>
              <a:spcAft>
                <a:spcPts val="0"/>
              </a:spcAft>
              <a:buClr>
                <a:srgbClr val="F95D0D"/>
              </a:buClr>
              <a:buSzPct val="80000"/>
              <a:buFont typeface="Lucida Grande"/>
              <a:buChar char="–"/>
              <a:tabLst/>
            </a:pPr>
            <a:r>
              <a:rPr lang="en-US" dirty="0"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T_NewSection_external">
    <p:spTree>
      <p:nvGrpSpPr>
        <p:cNvPr id="1" name=""/>
        <p:cNvGrpSpPr/>
        <p:nvPr/>
      </p:nvGrpSpPr>
      <p:grpSpPr>
        <a:xfrm>
          <a:off x="0" y="0"/>
          <a:ext cx="0" cy="0"/>
          <a:chOff x="0" y="0"/>
          <a:chExt cx="0" cy="0"/>
        </a:xfrm>
      </p:grpSpPr>
      <p:sp>
        <p:nvSpPr>
          <p:cNvPr id="3" name="Rectangle 2"/>
          <p:cNvSpPr/>
          <p:nvPr userDrawn="1"/>
        </p:nvSpPr>
        <p:spPr>
          <a:xfrm>
            <a:off x="-3732" y="5495544"/>
            <a:ext cx="9147731" cy="1371600"/>
          </a:xfrm>
          <a:prstGeom prst="rect">
            <a:avLst/>
          </a:prstGeom>
          <a:solidFill>
            <a:schemeClr val="accent6"/>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ight Triangle 6"/>
          <p:cNvSpPr>
            <a:spLocks noChangeAspect="1"/>
          </p:cNvSpPr>
          <p:nvPr/>
        </p:nvSpPr>
        <p:spPr>
          <a:xfrm>
            <a:off x="25400" y="4125383"/>
            <a:ext cx="2774949" cy="2743200"/>
          </a:xfrm>
          <a:prstGeom prst="rtTriangle">
            <a:avLst/>
          </a:prstGeom>
          <a:solidFill>
            <a:schemeClr val="accent2">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4" name="Isosceles Triangle 3"/>
          <p:cNvSpPr/>
          <p:nvPr userDrawn="1"/>
        </p:nvSpPr>
        <p:spPr>
          <a:xfrm rot="5400000">
            <a:off x="-696054" y="4760557"/>
            <a:ext cx="2806701" cy="1422054"/>
          </a:xfrm>
          <a:custGeom>
            <a:avLst/>
            <a:gdLst>
              <a:gd name="connsiteX0" fmla="*/ 0 w 2753784"/>
              <a:gd name="connsiteY0" fmla="*/ 1422051 h 1422051"/>
              <a:gd name="connsiteX1" fmla="*/ 1376892 w 2753784"/>
              <a:gd name="connsiteY1" fmla="*/ 0 h 1422051"/>
              <a:gd name="connsiteX2" fmla="*/ 2753784 w 2753784"/>
              <a:gd name="connsiteY2" fmla="*/ 1422051 h 1422051"/>
              <a:gd name="connsiteX3" fmla="*/ 0 w 2753784"/>
              <a:gd name="connsiteY3" fmla="*/ 1422051 h 1422051"/>
              <a:gd name="connsiteX0" fmla="*/ 0 w 2806701"/>
              <a:gd name="connsiteY0" fmla="*/ 1422054 h 1422054"/>
              <a:gd name="connsiteX1" fmla="*/ 1429809 w 2806701"/>
              <a:gd name="connsiteY1" fmla="*/ 0 h 1422054"/>
              <a:gd name="connsiteX2" fmla="*/ 2806701 w 2806701"/>
              <a:gd name="connsiteY2" fmla="*/ 1422051 h 1422054"/>
              <a:gd name="connsiteX3" fmla="*/ 0 w 2806701"/>
              <a:gd name="connsiteY3" fmla="*/ 1422054 h 1422054"/>
            </a:gdLst>
            <a:ahLst/>
            <a:cxnLst>
              <a:cxn ang="0">
                <a:pos x="connsiteX0" y="connsiteY0"/>
              </a:cxn>
              <a:cxn ang="0">
                <a:pos x="connsiteX1" y="connsiteY1"/>
              </a:cxn>
              <a:cxn ang="0">
                <a:pos x="connsiteX2" y="connsiteY2"/>
              </a:cxn>
              <a:cxn ang="0">
                <a:pos x="connsiteX3" y="connsiteY3"/>
              </a:cxn>
            </a:cxnLst>
            <a:rect l="l" t="t" r="r" b="b"/>
            <a:pathLst>
              <a:path w="2806701" h="1422054">
                <a:moveTo>
                  <a:pt x="0" y="1422054"/>
                </a:moveTo>
                <a:lnTo>
                  <a:pt x="1429809" y="0"/>
                </a:lnTo>
                <a:lnTo>
                  <a:pt x="2806701" y="1422051"/>
                </a:lnTo>
                <a:lnTo>
                  <a:pt x="0" y="1422054"/>
                </a:lnTo>
                <a:close/>
              </a:path>
            </a:pathLst>
          </a:custGeom>
          <a:pattFill prst="dkHorz">
            <a:fgClr>
              <a:schemeClr val="accent6">
                <a:lumMod val="20000"/>
                <a:lumOff val="80000"/>
              </a:schemeClr>
            </a:fgClr>
            <a:bgClr>
              <a:srgbClr val="8CAABA"/>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0000"/>
              </a:solidFill>
            </a:endParaRPr>
          </a:p>
        </p:txBody>
      </p:sp>
      <p:sp>
        <p:nvSpPr>
          <p:cNvPr id="13" name="Title 1"/>
          <p:cNvSpPr>
            <a:spLocks noGrp="1"/>
          </p:cNvSpPr>
          <p:nvPr>
            <p:ph type="ctrTitle"/>
          </p:nvPr>
        </p:nvSpPr>
        <p:spPr>
          <a:xfrm>
            <a:off x="1418325" y="1676400"/>
            <a:ext cx="5410200" cy="1204306"/>
          </a:xfrm>
          <a:prstGeom prst="rect">
            <a:avLst/>
          </a:prstGeom>
        </p:spPr>
        <p:txBody>
          <a:bodyPr bIns="9144" anchor="b"/>
          <a:lstStyle>
            <a:lvl1pPr>
              <a:defRPr sz="3400"/>
            </a:lvl1pPr>
          </a:lstStyle>
          <a:p>
            <a:r>
              <a:rPr lang="en-US" dirty="0" smtClean="0"/>
              <a:t>Click to edit Master title style</a:t>
            </a:r>
            <a:endParaRPr lang="en-US" dirty="0"/>
          </a:p>
        </p:txBody>
      </p:sp>
      <p:sp>
        <p:nvSpPr>
          <p:cNvPr id="14" name="Subtitle 2"/>
          <p:cNvSpPr>
            <a:spLocks noGrp="1"/>
          </p:cNvSpPr>
          <p:nvPr>
            <p:ph type="subTitle" idx="1"/>
          </p:nvPr>
        </p:nvSpPr>
        <p:spPr>
          <a:xfrm rot="1089">
            <a:off x="1418376" y="2922090"/>
            <a:ext cx="5439636" cy="329259"/>
          </a:xfrm>
          <a:prstGeom prst="rect">
            <a:avLst/>
          </a:prstGeom>
        </p:spPr>
        <p:txBody>
          <a:bodyPr tIns="9144">
            <a:normAutofit/>
          </a:bodyPr>
          <a:lstStyle>
            <a:lvl1pPr marL="0" indent="0" algn="l">
              <a:buNone/>
              <a:defRPr kumimoji="0" lang="en-US" sz="1400" b="0" i="0" u="none" strike="noStrike" kern="1200" cap="all" spc="400" normalizeH="0" baseline="0" noProof="0" dirty="0" smtClean="0">
                <a:ln>
                  <a:noFill/>
                </a:ln>
                <a:solidFill>
                  <a:schemeClr val="accent6"/>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10" name="Rectangle 9"/>
          <p:cNvSpPr/>
          <p:nvPr userDrawn="1"/>
        </p:nvSpPr>
        <p:spPr>
          <a:xfrm>
            <a:off x="7546604" y="6359104"/>
            <a:ext cx="1424940" cy="304800"/>
          </a:xfrm>
          <a:prstGeom prst="rect">
            <a:avLst/>
          </a:prstGeom>
          <a:solidFill>
            <a:schemeClr val="accent6"/>
          </a:solidFill>
          <a:ln>
            <a:noFill/>
          </a:ln>
          <a:effectLst>
            <a:outerShdw dist="23000" sx="1000" sy="1000" rotWithShape="0">
              <a:srgbClr val="000000"/>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 name="Subtitle 2"/>
          <p:cNvSpPr txBox="1">
            <a:spLocks/>
          </p:cNvSpPr>
          <p:nvPr userDrawn="1"/>
        </p:nvSpPr>
        <p:spPr>
          <a:xfrm rot="1089">
            <a:off x="1427836" y="1346280"/>
            <a:ext cx="5430229" cy="329259"/>
          </a:xfrm>
          <a:prstGeom prst="rect">
            <a:avLst/>
          </a:prstGeom>
        </p:spPr>
        <p:txBody>
          <a:bodyPr vert="horz" lIns="0" tIns="9144" rIns="0" bIns="0" rtlCol="0">
            <a:noAutofit/>
          </a:bodyPr>
          <a:lstStyle>
            <a:lvl1pPr marL="0" marR="0" indent="0" algn="l" defTabSz="457200" rtl="0" eaLnBrk="1" fontAlgn="auto" latinLnBrk="0" hangingPunct="1">
              <a:lnSpc>
                <a:spcPct val="100000"/>
              </a:lnSpc>
              <a:spcBef>
                <a:spcPts val="300"/>
              </a:spcBef>
              <a:spcAft>
                <a:spcPts val="0"/>
              </a:spcAft>
              <a:buClr>
                <a:srgbClr val="F95D0D"/>
              </a:buClr>
              <a:buSzTx/>
              <a:buFont typeface="Arial"/>
              <a:buNone/>
              <a:tabLst/>
              <a:defRPr kumimoji="0" lang="en-US" sz="1400" b="0" i="0" u="none" strike="noStrike" kern="1200" cap="all" spc="400" normalizeH="0" baseline="0" noProof="0" dirty="0" smtClean="0">
                <a:ln>
                  <a:noFill/>
                </a:ln>
                <a:solidFill>
                  <a:schemeClr val="accent6"/>
                </a:solidFill>
                <a:effectLst/>
                <a:uLnTx/>
                <a:uFillTx/>
                <a:latin typeface="+mn-lt"/>
                <a:ea typeface="+mj-ea"/>
                <a:cs typeface="Tunga" pitchFamily="2"/>
              </a:defRPr>
            </a:lvl1pPr>
            <a:lvl2pPr marL="457200" marR="0" indent="0" algn="ctr" defTabSz="457200" rtl="0" eaLnBrk="1" fontAlgn="auto" latinLnBrk="0" hangingPunct="1">
              <a:lnSpc>
                <a:spcPct val="100000"/>
              </a:lnSpc>
              <a:spcBef>
                <a:spcPts val="300"/>
              </a:spcBef>
              <a:spcAft>
                <a:spcPts val="0"/>
              </a:spcAft>
              <a:buClr>
                <a:srgbClr val="F95D0D"/>
              </a:buClr>
              <a:buSzPct val="80000"/>
              <a:buFont typeface="Arial"/>
              <a:buNone/>
              <a:tabLst/>
              <a:defRPr sz="2200" kern="1200">
                <a:solidFill>
                  <a:schemeClr val="tx1">
                    <a:tint val="75000"/>
                  </a:schemeClr>
                </a:solidFill>
                <a:latin typeface="+mn-lt"/>
                <a:ea typeface="+mn-ea"/>
                <a:cs typeface="+mn-cs"/>
              </a:defRPr>
            </a:lvl2pPr>
            <a:lvl3pPr marL="914400" marR="0" indent="0" algn="ctr" defTabSz="457200" rtl="0" eaLnBrk="1" fontAlgn="auto" latinLnBrk="0" hangingPunct="1">
              <a:lnSpc>
                <a:spcPct val="100000"/>
              </a:lnSpc>
              <a:spcBef>
                <a:spcPts val="300"/>
              </a:spcBef>
              <a:spcAft>
                <a:spcPts val="0"/>
              </a:spcAft>
              <a:buClr>
                <a:srgbClr val="F95D0D"/>
              </a:buClr>
              <a:buSzPct val="80000"/>
              <a:buFont typeface="Arial"/>
              <a:buNone/>
              <a:tabLst/>
              <a:defRPr sz="2000" kern="1200">
                <a:solidFill>
                  <a:schemeClr val="tx1">
                    <a:tint val="75000"/>
                  </a:schemeClr>
                </a:solidFill>
                <a:latin typeface="+mn-lt"/>
                <a:ea typeface="+mn-ea"/>
                <a:cs typeface="+mn-cs"/>
              </a:defRPr>
            </a:lvl3pPr>
            <a:lvl4pPr marL="1371600" marR="0" indent="0" algn="ctr" defTabSz="457200" rtl="0" eaLnBrk="1" fontAlgn="auto" latinLnBrk="0" hangingPunct="1">
              <a:lnSpc>
                <a:spcPct val="100000"/>
              </a:lnSpc>
              <a:spcBef>
                <a:spcPts val="300"/>
              </a:spcBef>
              <a:spcAft>
                <a:spcPts val="0"/>
              </a:spcAft>
              <a:buClr>
                <a:srgbClr val="F95D0D"/>
              </a:buClr>
              <a:buSzPct val="80000"/>
              <a:buFont typeface="Arial"/>
              <a:buNone/>
              <a:tabLst/>
              <a:defRPr sz="1600" kern="1200">
                <a:solidFill>
                  <a:schemeClr val="tx1">
                    <a:tint val="75000"/>
                  </a:schemeClr>
                </a:solidFill>
                <a:latin typeface="+mn-lt"/>
                <a:ea typeface="+mn-ea"/>
                <a:cs typeface="+mn-cs"/>
              </a:defRPr>
            </a:lvl4pPr>
            <a:lvl5pPr marL="1828800" marR="0" indent="0" algn="ctr" defTabSz="457200" rtl="0" eaLnBrk="1" fontAlgn="auto" latinLnBrk="0" hangingPunct="1">
              <a:lnSpc>
                <a:spcPct val="100000"/>
              </a:lnSpc>
              <a:spcBef>
                <a:spcPts val="300"/>
              </a:spcBef>
              <a:spcAft>
                <a:spcPts val="0"/>
              </a:spcAft>
              <a:buClr>
                <a:srgbClr val="F95D0D"/>
              </a:buClr>
              <a:buSzPct val="80000"/>
              <a:buFont typeface="Arial"/>
              <a:buNone/>
              <a:tabLst/>
              <a:defRPr sz="1600" kern="1200">
                <a:solidFill>
                  <a:schemeClr val="tx1">
                    <a:tint val="75000"/>
                  </a:schemeClr>
                </a:solidFill>
                <a:latin typeface="+mn-lt"/>
                <a:ea typeface="+mn-ea"/>
                <a:cs typeface="+mn-cs"/>
              </a:defRPr>
            </a:lvl5pPr>
            <a:lvl6pPr marL="2286000" indent="0" algn="ctr" defTabSz="914400" rtl="0" eaLnBrk="1" latinLnBrk="0" hangingPunct="1">
              <a:spcBef>
                <a:spcPts val="300"/>
              </a:spcBef>
              <a:buClr>
                <a:schemeClr val="accent2"/>
              </a:buClr>
              <a:buFont typeface="Wingdings" pitchFamily="2" charset="2"/>
              <a:buNone/>
              <a:defRPr sz="1400" kern="1200">
                <a:solidFill>
                  <a:schemeClr val="tx1">
                    <a:tint val="75000"/>
                  </a:schemeClr>
                </a:solidFill>
                <a:latin typeface="+mn-lt"/>
                <a:ea typeface="+mn-ea"/>
                <a:cs typeface="+mn-cs"/>
              </a:defRPr>
            </a:lvl6pPr>
            <a:lvl7pPr marL="2743200" indent="0" algn="ctr" defTabSz="914400" rtl="0" eaLnBrk="1" latinLnBrk="0" hangingPunct="1">
              <a:spcBef>
                <a:spcPts val="300"/>
              </a:spcBef>
              <a:buClr>
                <a:schemeClr val="accent2"/>
              </a:buClr>
              <a:buFont typeface="Wingdings" pitchFamily="2" charset="2"/>
              <a:buNone/>
              <a:defRPr sz="1400" kern="1200">
                <a:solidFill>
                  <a:schemeClr val="tx1">
                    <a:tint val="75000"/>
                  </a:schemeClr>
                </a:solidFill>
                <a:latin typeface="+mn-lt"/>
                <a:ea typeface="+mn-ea"/>
                <a:cs typeface="+mn-cs"/>
              </a:defRPr>
            </a:lvl7pPr>
            <a:lvl8pPr marL="3200400" indent="0" algn="ctr" defTabSz="914400" rtl="0" eaLnBrk="1" latinLnBrk="0" hangingPunct="1">
              <a:spcBef>
                <a:spcPts val="300"/>
              </a:spcBef>
              <a:buClr>
                <a:schemeClr val="accent2"/>
              </a:buClr>
              <a:buFont typeface="Wingdings" pitchFamily="2" charset="2"/>
              <a:buNone/>
              <a:defRPr sz="1400" kern="1200">
                <a:solidFill>
                  <a:schemeClr val="tx1">
                    <a:tint val="75000"/>
                  </a:schemeClr>
                </a:solidFill>
                <a:latin typeface="+mn-lt"/>
                <a:ea typeface="+mn-ea"/>
                <a:cs typeface="+mn-cs"/>
              </a:defRPr>
            </a:lvl8pPr>
            <a:lvl9pPr marL="3657600" indent="0" algn="ctr" defTabSz="914400" rtl="0" eaLnBrk="1" latinLnBrk="0" hangingPunct="1">
              <a:spcBef>
                <a:spcPts val="300"/>
              </a:spcBef>
              <a:buClr>
                <a:schemeClr val="accent2"/>
              </a:buClr>
              <a:buFont typeface="Wingdings" pitchFamily="2" charset="2"/>
              <a:buNone/>
              <a:defRPr sz="1400" kern="1200">
                <a:solidFill>
                  <a:schemeClr val="tx1">
                    <a:tint val="75000"/>
                  </a:schemeClr>
                </a:solidFill>
                <a:latin typeface="+mn-lt"/>
                <a:ea typeface="+mn-ea"/>
                <a:cs typeface="+mn-cs"/>
              </a:defRPr>
            </a:lvl9pPr>
          </a:lstStyle>
          <a:p>
            <a:pPr defTabSz="914400">
              <a:spcBef>
                <a:spcPts val="0"/>
              </a:spcBef>
              <a:buClr>
                <a:schemeClr val="accent1"/>
              </a:buClr>
              <a:buSzPct val="100000"/>
              <a:buFont typeface="Arial" pitchFamily="34" charset="0"/>
              <a:buNone/>
              <a:defRPr/>
            </a:pPr>
            <a:r>
              <a:rPr lang="en-US" sz="2800" b="1" dirty="0" smtClean="0">
                <a:solidFill>
                  <a:schemeClr val="accent2"/>
                </a:solidFill>
                <a:latin typeface="+mj-lt"/>
              </a:rPr>
              <a:t>PSEG</a:t>
            </a:r>
            <a:r>
              <a:rPr lang="en-US" sz="2800" b="1" baseline="0" dirty="0" smtClean="0">
                <a:solidFill>
                  <a:schemeClr val="accent2"/>
                </a:solidFill>
                <a:latin typeface="+mj-lt"/>
              </a:rPr>
              <a:t> Long island</a:t>
            </a:r>
            <a:endParaRPr lang="en-US" sz="2800" b="1" dirty="0" smtClean="0">
              <a:solidFill>
                <a:schemeClr val="accent2"/>
              </a:solidFill>
              <a:latin typeface="+mj-lt"/>
            </a:endParaRPr>
          </a:p>
        </p:txBody>
      </p:sp>
      <p:cxnSp>
        <p:nvCxnSpPr>
          <p:cNvPr id="5" name="Straight Connector 4"/>
          <p:cNvCxnSpPr>
            <a:stCxn id="4" idx="0"/>
            <a:endCxn id="7" idx="5"/>
          </p:cNvCxnSpPr>
          <p:nvPr userDrawn="1"/>
        </p:nvCxnSpPr>
        <p:spPr>
          <a:xfrm>
            <a:off x="-3731" y="4068234"/>
            <a:ext cx="1416606" cy="1428749"/>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Connector 7"/>
          <p:cNvCxnSpPr>
            <a:stCxn id="4" idx="1"/>
          </p:cNvCxnSpPr>
          <p:nvPr userDrawn="1"/>
        </p:nvCxnSpPr>
        <p:spPr>
          <a:xfrm flipH="1">
            <a:off x="0" y="5498043"/>
            <a:ext cx="1418324" cy="1376892"/>
          </a:xfrm>
          <a:prstGeom prst="line">
            <a:avLst/>
          </a:prstGeom>
        </p:spPr>
        <p:style>
          <a:lnRef idx="1">
            <a:schemeClr val="dk1"/>
          </a:lnRef>
          <a:fillRef idx="0">
            <a:schemeClr val="dk1"/>
          </a:fillRef>
          <a:effectRef idx="0">
            <a:schemeClr val="dk1"/>
          </a:effectRef>
          <a:fontRef idx="minor">
            <a:schemeClr val="tx1"/>
          </a:fontRef>
        </p:style>
      </p:cxnSp>
      <p:cxnSp>
        <p:nvCxnSpPr>
          <p:cNvPr id="18" name="Straight Connector 17"/>
          <p:cNvCxnSpPr>
            <a:stCxn id="7" idx="5"/>
            <a:endCxn id="7" idx="4"/>
          </p:cNvCxnSpPr>
          <p:nvPr userDrawn="1"/>
        </p:nvCxnSpPr>
        <p:spPr>
          <a:xfrm>
            <a:off x="1412875" y="5496983"/>
            <a:ext cx="1387474" cy="1371600"/>
          </a:xfrm>
          <a:prstGeom prst="line">
            <a:avLst/>
          </a:prstGeom>
        </p:spPr>
        <p:style>
          <a:lnRef idx="1">
            <a:schemeClr val="dk1"/>
          </a:lnRef>
          <a:fillRef idx="0">
            <a:schemeClr val="dk1"/>
          </a:fillRef>
          <a:effectRef idx="0">
            <a:schemeClr val="dk1"/>
          </a:effectRef>
          <a:fontRef idx="minor">
            <a:schemeClr val="tx1"/>
          </a:fontRef>
        </p:style>
      </p:cxnSp>
      <p:cxnSp>
        <p:nvCxnSpPr>
          <p:cNvPr id="20" name="Straight Connector 19"/>
          <p:cNvCxnSpPr>
            <a:stCxn id="4" idx="1"/>
          </p:cNvCxnSpPr>
          <p:nvPr userDrawn="1"/>
        </p:nvCxnSpPr>
        <p:spPr>
          <a:xfrm flipV="1">
            <a:off x="1418324" y="5495544"/>
            <a:ext cx="7725676" cy="2499"/>
          </a:xfrm>
          <a:prstGeom prst="line">
            <a:avLst/>
          </a:prstGeom>
          <a:ln w="3175"/>
        </p:spPr>
        <p:style>
          <a:lnRef idx="1">
            <a:schemeClr val="dk1"/>
          </a:lnRef>
          <a:fillRef idx="0">
            <a:schemeClr val="dk1"/>
          </a:fillRef>
          <a:effectRef idx="0">
            <a:schemeClr val="dk1"/>
          </a:effectRef>
          <a:fontRef idx="minor">
            <a:schemeClr val="tx1"/>
          </a:fontRef>
        </p:style>
      </p:cxnSp>
      <p:pic>
        <p:nvPicPr>
          <p:cNvPr id="2" name="Picture 2" descr="PSEG_tag_16_2c_w.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399212" y="6053138"/>
            <a:ext cx="1828800" cy="487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Box 2"/>
          <p:cNvSpPr txBox="1">
            <a:spLocks noChangeArrowheads="1"/>
          </p:cNvSpPr>
          <p:nvPr userDrawn="1"/>
        </p:nvSpPr>
        <p:spPr bwMode="auto">
          <a:xfrm>
            <a:off x="7894637" y="6007100"/>
            <a:ext cx="893763"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rgbClr val="E36C0A"/>
                </a:solidFill>
                <a:effectLst/>
                <a:latin typeface="Garamond" pitchFamily="18" charset="0"/>
                <a:cs typeface="Arial" pitchFamily="34" charset="0"/>
              </a:rPr>
              <a:t>LONG</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rgbClr val="E36C0A"/>
                </a:solidFill>
                <a:effectLst/>
                <a:latin typeface="Garamond" pitchFamily="18" charset="0"/>
                <a:cs typeface="Arial" pitchFamily="34" charset="0"/>
              </a:rPr>
              <a:t>ISLAND</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88894335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80650004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T_NewSection_internal">
    <p:spTree>
      <p:nvGrpSpPr>
        <p:cNvPr id="1" name=""/>
        <p:cNvGrpSpPr/>
        <p:nvPr/>
      </p:nvGrpSpPr>
      <p:grpSpPr>
        <a:xfrm>
          <a:off x="0" y="0"/>
          <a:ext cx="0" cy="0"/>
          <a:chOff x="0" y="0"/>
          <a:chExt cx="0" cy="0"/>
        </a:xfrm>
      </p:grpSpPr>
      <p:sp>
        <p:nvSpPr>
          <p:cNvPr id="13" name="Title 1"/>
          <p:cNvSpPr>
            <a:spLocks noGrp="1"/>
          </p:cNvSpPr>
          <p:nvPr>
            <p:ph type="ctrTitle"/>
          </p:nvPr>
        </p:nvSpPr>
        <p:spPr>
          <a:xfrm>
            <a:off x="1418325" y="1676400"/>
            <a:ext cx="5410200" cy="1204306"/>
          </a:xfrm>
          <a:prstGeom prst="rect">
            <a:avLst/>
          </a:prstGeom>
        </p:spPr>
        <p:txBody>
          <a:bodyPr bIns="9144" anchor="b"/>
          <a:lstStyle>
            <a:lvl1pPr>
              <a:defRPr sz="3400"/>
            </a:lvl1pPr>
          </a:lstStyle>
          <a:p>
            <a:r>
              <a:rPr lang="en-US" smtClean="0"/>
              <a:t>Click to edit Master title style</a:t>
            </a:r>
            <a:endParaRPr lang="en-US" dirty="0"/>
          </a:p>
        </p:txBody>
      </p:sp>
      <p:sp>
        <p:nvSpPr>
          <p:cNvPr id="14" name="Subtitle 2"/>
          <p:cNvSpPr>
            <a:spLocks noGrp="1"/>
          </p:cNvSpPr>
          <p:nvPr>
            <p:ph type="subTitle" idx="1"/>
          </p:nvPr>
        </p:nvSpPr>
        <p:spPr>
          <a:xfrm rot="1089">
            <a:off x="1418376" y="2922086"/>
            <a:ext cx="5410145" cy="329259"/>
          </a:xfrm>
          <a:prstGeom prst="rect">
            <a:avLst/>
          </a:prstGeom>
        </p:spPr>
        <p:txBody>
          <a:bodyPr tIns="9144">
            <a:normAutofit/>
          </a:bodyPr>
          <a:lstStyle>
            <a:lvl1pPr marL="0" indent="0" algn="l">
              <a:buNone/>
              <a:defRPr kumimoji="0" lang="en-US" sz="1400" b="0" i="0" u="none" strike="noStrike" kern="1200" cap="all" spc="400" normalizeH="0" baseline="0" noProof="0" dirty="0" smtClean="0">
                <a:ln>
                  <a:noFill/>
                </a:ln>
                <a:solidFill>
                  <a:schemeClr val="accent6"/>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Tree>
    <p:extLst>
      <p:ext uri="{BB962C8B-B14F-4D97-AF65-F5344CB8AC3E}">
        <p14:creationId xmlns:p14="http://schemas.microsoft.com/office/powerpoint/2010/main" val="19612362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Rectangle 4"/>
          <p:cNvSpPr/>
          <p:nvPr userDrawn="1"/>
        </p:nvSpPr>
        <p:spPr>
          <a:xfrm>
            <a:off x="228600" y="868681"/>
            <a:ext cx="8747760" cy="45719"/>
          </a:xfrm>
          <a:prstGeom prst="rect">
            <a:avLst/>
          </a:prstGeom>
          <a:solidFill>
            <a:schemeClr val="accent6"/>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94158535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BA8B45E9-2A28-42CD-AF7A-C567D1842272}" type="slidenum">
              <a:rPr lang="en-US" smtClean="0"/>
              <a:t>‹#›</a:t>
            </a:fld>
            <a:endParaRPr lang="en-US" dirty="0"/>
          </a:p>
        </p:txBody>
      </p:sp>
      <p:sp>
        <p:nvSpPr>
          <p:cNvPr id="8" name="Rectangle 7"/>
          <p:cNvSpPr/>
          <p:nvPr userDrawn="1"/>
        </p:nvSpPr>
        <p:spPr>
          <a:xfrm>
            <a:off x="228600" y="716281"/>
            <a:ext cx="8747760" cy="45719"/>
          </a:xfrm>
          <a:prstGeom prst="rect">
            <a:avLst/>
          </a:prstGeom>
          <a:solidFill>
            <a:schemeClr val="accent6"/>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47769216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CB1D627-3702-461C-9628-4ABD52422676}" type="datetimeFigureOut">
              <a:rPr lang="en-US" smtClean="0"/>
              <a:t>09/10/2015</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A8B45E9-2A28-42CD-AF7A-C567D1842272}" type="slidenum">
              <a:rPr lang="en-US" smtClean="0"/>
              <a:t>‹#›</a:t>
            </a:fld>
            <a:endParaRPr lang="en-US" dirty="0"/>
          </a:p>
        </p:txBody>
      </p:sp>
    </p:spTree>
    <p:extLst>
      <p:ext uri="{BB962C8B-B14F-4D97-AF65-F5344CB8AC3E}">
        <p14:creationId xmlns:p14="http://schemas.microsoft.com/office/powerpoint/2010/main" val="198557188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Freeform 16"/>
          <p:cNvSpPr/>
          <p:nvPr/>
        </p:nvSpPr>
        <p:spPr>
          <a:xfrm>
            <a:off x="0" y="6400800"/>
            <a:ext cx="9144000" cy="457200"/>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pattFill prst="dkHorz">
            <a:fgClr>
              <a:schemeClr val="accent6">
                <a:lumMod val="40000"/>
                <a:lumOff val="60000"/>
              </a:schemeClr>
            </a:fgClr>
            <a:bgClr>
              <a:srgbClr val="8CAABA"/>
            </a:bgClr>
          </a:patt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dirty="0">
              <a:solidFill>
                <a:srgbClr val="000000"/>
              </a:solidFill>
            </a:endParaRPr>
          </a:p>
        </p:txBody>
      </p:sp>
      <p:sp>
        <p:nvSpPr>
          <p:cNvPr id="18" name="Freeform 17"/>
          <p:cNvSpPr/>
          <p:nvPr/>
        </p:nvSpPr>
        <p:spPr>
          <a:xfrm>
            <a:off x="-2381" y="6322060"/>
            <a:ext cx="2423160" cy="54864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itle Placeholder 14"/>
          <p:cNvSpPr>
            <a:spLocks noGrp="1"/>
          </p:cNvSpPr>
          <p:nvPr>
            <p:ph type="title"/>
          </p:nvPr>
        </p:nvSpPr>
        <p:spPr>
          <a:xfrm>
            <a:off x="249190" y="365760"/>
            <a:ext cx="8574770" cy="548640"/>
          </a:xfrm>
          <a:prstGeom prst="rect">
            <a:avLst/>
          </a:prstGeom>
        </p:spPr>
        <p:txBody>
          <a:bodyPr vert="horz" lIns="0" tIns="0" rIns="0" bIns="0" rtlCol="0" anchor="t" anchorCtr="0">
            <a:noAutofit/>
          </a:bodyPr>
          <a:lstStyle/>
          <a:p>
            <a:r>
              <a:rPr lang="en-US" dirty="0" smtClean="0"/>
              <a:t>Click to edit Master title style</a:t>
            </a:r>
            <a:endParaRPr lang="en-US" dirty="0"/>
          </a:p>
        </p:txBody>
      </p:sp>
      <p:sp>
        <p:nvSpPr>
          <p:cNvPr id="16" name="Text Placeholder 15"/>
          <p:cNvSpPr>
            <a:spLocks noGrp="1"/>
          </p:cNvSpPr>
          <p:nvPr>
            <p:ph type="body" idx="1"/>
          </p:nvPr>
        </p:nvSpPr>
        <p:spPr>
          <a:xfrm>
            <a:off x="249190" y="1143000"/>
            <a:ext cx="8574770" cy="4846638"/>
          </a:xfrm>
          <a:prstGeom prst="rect">
            <a:avLst/>
          </a:prstGeom>
        </p:spPr>
        <p:txBody>
          <a:bodyPr vert="horz" lIns="0" tIns="0" rIns="0" bIns="0" rtlCol="0">
            <a:noAutofit/>
          </a:bodyPr>
          <a:lstStyle/>
          <a:p>
            <a:pPr marL="228600" marR="0" lvl="0" indent="-228600" algn="l" defTabSz="457200" rtl="0" eaLnBrk="1" fontAlgn="auto" latinLnBrk="0" hangingPunct="1">
              <a:lnSpc>
                <a:spcPct val="100000"/>
              </a:lnSpc>
              <a:spcBef>
                <a:spcPts val="300"/>
              </a:spcBef>
              <a:spcAft>
                <a:spcPts val="0"/>
              </a:spcAft>
              <a:buClr>
                <a:srgbClr val="F95D0D"/>
              </a:buClr>
              <a:buSzTx/>
              <a:buFont typeface="Arial"/>
              <a:buChar char="•"/>
              <a:tabLst/>
              <a:defRPr/>
            </a:pPr>
            <a:r>
              <a:rPr kumimoji="0" lang="en-US" sz="2400" b="0" i="0" u="none" strike="noStrike" kern="1200" cap="none" spc="0" normalizeH="0" baseline="0" noProof="0" dirty="0" smtClean="0">
                <a:ln>
                  <a:noFill/>
                </a:ln>
                <a:solidFill>
                  <a:srgbClr val="3C536F"/>
                </a:solidFill>
                <a:effectLst/>
                <a:uLnTx/>
                <a:uFillTx/>
                <a:latin typeface="+mn-lt"/>
                <a:ea typeface="+mn-ea"/>
                <a:cs typeface="Franklin Gothic Book"/>
              </a:rPr>
              <a:t>Click to edit Master text styles</a:t>
            </a:r>
          </a:p>
          <a:p>
            <a:pPr marL="457200" marR="0" lvl="1" indent="-228600" algn="l" defTabSz="457200" rtl="0" eaLnBrk="1" fontAlgn="auto" latinLnBrk="0" hangingPunct="1">
              <a:lnSpc>
                <a:spcPct val="100000"/>
              </a:lnSpc>
              <a:spcBef>
                <a:spcPts val="300"/>
              </a:spcBef>
              <a:spcAft>
                <a:spcPts val="0"/>
              </a:spcAft>
              <a:buClr>
                <a:srgbClr val="F95D0D"/>
              </a:buClr>
              <a:buSzPct val="80000"/>
              <a:buFont typeface="Arial"/>
              <a:buChar char="–"/>
              <a:tabLst/>
              <a:defRPr/>
            </a:pPr>
            <a:r>
              <a:rPr kumimoji="0" lang="en-US" sz="2200" b="0" i="0" u="none" strike="noStrike" kern="1200" cap="none" spc="0" normalizeH="0" baseline="0" noProof="0" dirty="0" smtClean="0">
                <a:ln>
                  <a:noFill/>
                </a:ln>
                <a:solidFill>
                  <a:srgbClr val="3C536F"/>
                </a:solidFill>
                <a:effectLst/>
                <a:uLnTx/>
                <a:uFillTx/>
                <a:latin typeface="+mn-lt"/>
                <a:ea typeface="+mn-ea"/>
                <a:cs typeface="Franklin Gothic Book"/>
              </a:rPr>
              <a:t>Second level</a:t>
            </a:r>
          </a:p>
          <a:p>
            <a:pPr marL="685800" marR="0" lvl="2" indent="-228600" algn="l" defTabSz="457200" rtl="0" eaLnBrk="1" fontAlgn="auto" latinLnBrk="0" hangingPunct="1">
              <a:lnSpc>
                <a:spcPct val="100000"/>
              </a:lnSpc>
              <a:spcBef>
                <a:spcPts val="300"/>
              </a:spcBef>
              <a:spcAft>
                <a:spcPts val="0"/>
              </a:spcAft>
              <a:buClr>
                <a:srgbClr val="F95D0D"/>
              </a:buClr>
              <a:buSzPct val="80000"/>
              <a:buFont typeface="Arial"/>
              <a:buChar char="•"/>
              <a:tabLst/>
              <a:defRPr/>
            </a:pPr>
            <a:r>
              <a:rPr kumimoji="0" lang="en-US" sz="2000" b="0" i="0" u="none" strike="noStrike" kern="1200" cap="none" spc="0" normalizeH="0" baseline="0" noProof="0" dirty="0" smtClean="0">
                <a:ln>
                  <a:noFill/>
                </a:ln>
                <a:solidFill>
                  <a:srgbClr val="3C536F"/>
                </a:solidFill>
                <a:effectLst/>
                <a:uLnTx/>
                <a:uFillTx/>
                <a:latin typeface="+mn-lt"/>
                <a:ea typeface="+mn-ea"/>
                <a:cs typeface="Franklin Gothic Book"/>
              </a:rPr>
              <a:t>Third level</a:t>
            </a:r>
          </a:p>
          <a:p>
            <a:pPr marL="914400" marR="0" lvl="3" indent="-228600" algn="l" defTabSz="457200" rtl="0" eaLnBrk="1" fontAlgn="auto" latinLnBrk="0" hangingPunct="1">
              <a:lnSpc>
                <a:spcPct val="100000"/>
              </a:lnSpc>
              <a:spcBef>
                <a:spcPts val="300"/>
              </a:spcBef>
              <a:spcAft>
                <a:spcPts val="0"/>
              </a:spcAft>
              <a:buClr>
                <a:srgbClr val="F95D0D"/>
              </a:buClr>
              <a:buSzPct val="80000"/>
              <a:buFont typeface="Arial"/>
              <a:buChar char="–"/>
              <a:tabLst/>
              <a:defRPr/>
            </a:pPr>
            <a:r>
              <a:rPr kumimoji="0" lang="en-US" sz="1800" b="0" i="0" u="none" strike="noStrike" kern="1200" cap="none" spc="0" normalizeH="0" baseline="0" noProof="0" dirty="0" smtClean="0">
                <a:ln>
                  <a:noFill/>
                </a:ln>
                <a:solidFill>
                  <a:srgbClr val="3C536F"/>
                </a:solidFill>
                <a:effectLst/>
                <a:uLnTx/>
                <a:uFillTx/>
                <a:latin typeface="+mn-lt"/>
                <a:ea typeface="+mn-ea"/>
                <a:cs typeface="Franklin Gothic Book"/>
              </a:rPr>
              <a:t>Fourth level</a:t>
            </a:r>
          </a:p>
          <a:p>
            <a:pPr lvl="4"/>
            <a:r>
              <a:rPr lang="en-US" dirty="0" smtClean="0"/>
              <a:t>Fifth level</a:t>
            </a:r>
            <a:endParaRPr lang="en-US" dirty="0"/>
          </a:p>
        </p:txBody>
      </p:sp>
      <p:sp>
        <p:nvSpPr>
          <p:cNvPr id="10" name="Delay 9"/>
          <p:cNvSpPr/>
          <p:nvPr/>
        </p:nvSpPr>
        <p:spPr>
          <a:xfrm flipH="1">
            <a:off x="8599488" y="6400800"/>
            <a:ext cx="544512" cy="457200"/>
          </a:xfrm>
          <a:prstGeom prst="flowChartDelay">
            <a:avLst/>
          </a:prstGeom>
          <a:solidFill>
            <a:srgbClr val="8CAABA"/>
          </a:solidFill>
          <a:ln w="3175"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fld id="{162F1D00-BD13-4404-86B0-79703945A0A7}" type="slidenum">
              <a:rPr lang="en-US" sz="1000" smtClean="0">
                <a:solidFill>
                  <a:schemeClr val="bg1"/>
                </a:solidFill>
              </a:rPr>
              <a:pPr algn="ctr"/>
              <a:t>‹#›</a:t>
            </a:fld>
            <a:endParaRPr lang="en-US" sz="1000" dirty="0">
              <a:solidFill>
                <a:schemeClr val="bg1"/>
              </a:solidFill>
            </a:endParaRPr>
          </a:p>
        </p:txBody>
      </p:sp>
      <p:pic>
        <p:nvPicPr>
          <p:cNvPr id="2050" name="Picture 18" descr="PSEG_16_w.eps"/>
          <p:cNvPicPr>
            <a:picLocks noChangeAspect="1" noChangeArrowheads="1"/>
          </p:cNvPicPr>
          <p:nvPr userDrawn="1"/>
        </p:nvPicPr>
        <p:blipFill>
          <a:blip r:embed="rId13" cstate="email">
            <a:extLst>
              <a:ext uri="{28A0092B-C50C-407E-A947-70E740481C1C}">
                <a14:useLocalDpi xmlns:a14="http://schemas.microsoft.com/office/drawing/2010/main" val="0"/>
              </a:ext>
            </a:extLst>
          </a:blip>
          <a:srcRect/>
          <a:stretch>
            <a:fillRect/>
          </a:stretch>
        </p:blipFill>
        <p:spPr bwMode="auto">
          <a:xfrm>
            <a:off x="127000" y="6492875"/>
            <a:ext cx="1031875"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 Box 2"/>
          <p:cNvSpPr txBox="1">
            <a:spLocks noChangeArrowheads="1"/>
          </p:cNvSpPr>
          <p:nvPr userDrawn="1"/>
        </p:nvSpPr>
        <p:spPr bwMode="auto">
          <a:xfrm>
            <a:off x="1117600" y="6435725"/>
            <a:ext cx="757238"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FFFF"/>
                </a:solidFill>
                <a:effectLst/>
                <a:latin typeface="Garamond" pitchFamily="18" charset="0"/>
                <a:cs typeface="Arial" pitchFamily="34" charset="0"/>
              </a:rPr>
              <a:t>LONG</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FFFF"/>
                </a:solidFill>
                <a:effectLst/>
                <a:latin typeface="Garamond" pitchFamily="18" charset="0"/>
                <a:cs typeface="Arial" pitchFamily="34" charset="0"/>
              </a:rPr>
              <a:t>ISLAND</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 bg1="lt1" tx1="dk1" bg2="lt2" tx2="dk2" accent1="accent1" accent2="accent2" accent3="accent3" accent4="accent4" accent5="accent5" accent6="accent6" hlink="hlink" folHlink="folHlink"/>
  <p:sldLayoutIdLst>
    <p:sldLayoutId id="2147483943" r:id="rId1"/>
    <p:sldLayoutId id="2147483896" r:id="rId2"/>
    <p:sldLayoutId id="2147483876" r:id="rId3"/>
    <p:sldLayoutId id="2147483916" r:id="rId4"/>
    <p:sldLayoutId id="2147483959" r:id="rId5"/>
    <p:sldLayoutId id="2147483914" r:id="rId6"/>
    <p:sldLayoutId id="2147483955" r:id="rId7"/>
    <p:sldLayoutId id="2147483956" r:id="rId8"/>
    <p:sldLayoutId id="2147483957" r:id="rId9"/>
    <p:sldLayoutId id="2147483960" r:id="rId10"/>
    <p:sldLayoutId id="2147483962" r:id="rId11"/>
  </p:sldLayoutIdLst>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hf sldNum="0" hdr="0" dt="0"/>
  <p:txStyles>
    <p:titleStyle>
      <a:lvl1pPr algn="l" defTabSz="914400" rtl="0" eaLnBrk="1" latinLnBrk="0" hangingPunct="1">
        <a:spcBef>
          <a:spcPct val="0"/>
        </a:spcBef>
        <a:buNone/>
        <a:defRPr sz="2800" kern="1200" cap="none" baseline="0">
          <a:solidFill>
            <a:schemeClr val="accent6">
              <a:lumMod val="75000"/>
            </a:schemeClr>
          </a:solidFill>
          <a:latin typeface="+mj-lt"/>
          <a:ea typeface="+mj-ea"/>
          <a:cs typeface="+mj-cs"/>
        </a:defRPr>
      </a:lvl1pPr>
    </p:titleStyle>
    <p:bodyStyle>
      <a:lvl1pPr marL="228600" marR="0" indent="-228600" algn="l" defTabSz="457200" rtl="0" eaLnBrk="1" fontAlgn="auto" latinLnBrk="0" hangingPunct="1">
        <a:lnSpc>
          <a:spcPct val="100000"/>
        </a:lnSpc>
        <a:spcBef>
          <a:spcPts val="300"/>
        </a:spcBef>
        <a:spcAft>
          <a:spcPts val="0"/>
        </a:spcAft>
        <a:buClr>
          <a:srgbClr val="F95D0D"/>
        </a:buClr>
        <a:buSzTx/>
        <a:buFont typeface="Arial"/>
        <a:buChar char="•"/>
        <a:tabLst/>
        <a:defRPr sz="2400" b="0" kern="1200">
          <a:solidFill>
            <a:srgbClr val="3C536F"/>
          </a:solidFill>
          <a:latin typeface="+mn-lt"/>
          <a:ea typeface="+mn-ea"/>
          <a:cs typeface="+mn-cs"/>
        </a:defRPr>
      </a:lvl1pPr>
      <a:lvl2pPr marL="457200" marR="0" indent="-228600" algn="l" defTabSz="457200" rtl="0" eaLnBrk="1" fontAlgn="auto" latinLnBrk="0" hangingPunct="1">
        <a:lnSpc>
          <a:spcPct val="100000"/>
        </a:lnSpc>
        <a:spcBef>
          <a:spcPts val="300"/>
        </a:spcBef>
        <a:spcAft>
          <a:spcPts val="0"/>
        </a:spcAft>
        <a:buClr>
          <a:srgbClr val="F95D0D"/>
        </a:buClr>
        <a:buSzPct val="80000"/>
        <a:buFont typeface="Arial"/>
        <a:buChar char="–"/>
        <a:tabLst/>
        <a:defRPr sz="2200" kern="1200">
          <a:solidFill>
            <a:srgbClr val="3C536F"/>
          </a:solidFill>
          <a:latin typeface="+mn-lt"/>
          <a:ea typeface="+mn-ea"/>
          <a:cs typeface="+mn-cs"/>
        </a:defRPr>
      </a:lvl2pPr>
      <a:lvl3pPr marL="685800" marR="0" indent="-228600" algn="l" defTabSz="457200" rtl="0" eaLnBrk="1" fontAlgn="auto" latinLnBrk="0" hangingPunct="1">
        <a:lnSpc>
          <a:spcPct val="100000"/>
        </a:lnSpc>
        <a:spcBef>
          <a:spcPts val="300"/>
        </a:spcBef>
        <a:spcAft>
          <a:spcPts val="0"/>
        </a:spcAft>
        <a:buClr>
          <a:srgbClr val="F95D0D"/>
        </a:buClr>
        <a:buSzPct val="80000"/>
        <a:buFont typeface="Arial"/>
        <a:buChar char="•"/>
        <a:tabLst/>
        <a:defRPr sz="2000" kern="1200">
          <a:solidFill>
            <a:srgbClr val="3C536F"/>
          </a:solidFill>
          <a:latin typeface="+mn-lt"/>
          <a:ea typeface="+mn-ea"/>
          <a:cs typeface="+mn-cs"/>
        </a:defRPr>
      </a:lvl3pPr>
      <a:lvl4pPr marL="914400" marR="0" indent="-228600" algn="l" defTabSz="457200" rtl="0" eaLnBrk="1" fontAlgn="auto" latinLnBrk="0" hangingPunct="1">
        <a:lnSpc>
          <a:spcPct val="100000"/>
        </a:lnSpc>
        <a:spcBef>
          <a:spcPts val="300"/>
        </a:spcBef>
        <a:spcAft>
          <a:spcPts val="0"/>
        </a:spcAft>
        <a:buClr>
          <a:srgbClr val="F95D0D"/>
        </a:buClr>
        <a:buSzPct val="80000"/>
        <a:buFont typeface="Arial"/>
        <a:buChar char="–"/>
        <a:tabLst/>
        <a:defRPr sz="1600" kern="1200">
          <a:solidFill>
            <a:srgbClr val="3C536F"/>
          </a:solidFill>
          <a:latin typeface="+mn-lt"/>
          <a:ea typeface="+mn-ea"/>
          <a:cs typeface="+mn-cs"/>
        </a:defRPr>
      </a:lvl4pPr>
      <a:lvl5pPr marL="1143000" marR="0" indent="-228600" algn="l" defTabSz="457200" rtl="0" eaLnBrk="1" fontAlgn="auto" latinLnBrk="0" hangingPunct="1">
        <a:lnSpc>
          <a:spcPct val="100000"/>
        </a:lnSpc>
        <a:spcBef>
          <a:spcPts val="300"/>
        </a:spcBef>
        <a:spcAft>
          <a:spcPts val="0"/>
        </a:spcAft>
        <a:buClr>
          <a:srgbClr val="F95D0D"/>
        </a:buClr>
        <a:buSzPct val="80000"/>
        <a:buFont typeface="Arial"/>
        <a:buChar char="•"/>
        <a:tabLst/>
        <a:defRPr sz="1600" kern="1200">
          <a:solidFill>
            <a:srgbClr val="3C536F"/>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hyperlink" Target="mailto:cepli@pseg.com" TargetMode="External"/><Relationship Id="rId2" Type="http://schemas.openxmlformats.org/officeDocument/2006/relationships/hyperlink" Target="http://www.psegliny.com/page.cfm/Commercial/Efficiency" TargetMode="External"/><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2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10.xml"/><Relationship Id="rId5" Type="http://schemas.openxmlformats.org/officeDocument/2006/relationships/image" Target="../media/image12.gif"/><Relationship Id="rId4" Type="http://schemas.openxmlformats.org/officeDocument/2006/relationships/hyperlink" Target="http://psegli.energysavvy.com/" TargetMode="External"/></Relationships>
</file>

<file path=ppt/slides/_rels/slide29.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1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2286000"/>
            <a:ext cx="7641008" cy="1676400"/>
          </a:xfrm>
        </p:spPr>
        <p:txBody>
          <a:bodyPr/>
          <a:lstStyle/>
          <a:p>
            <a:r>
              <a:rPr lang="en-US" sz="4400" dirty="0" smtClean="0"/>
              <a:t>2015 </a:t>
            </a:r>
            <a:r>
              <a:rPr lang="en-US" sz="4400" dirty="0"/>
              <a:t>Commercial </a:t>
            </a:r>
            <a:r>
              <a:rPr lang="en-US" sz="4400" dirty="0" smtClean="0"/>
              <a:t>Efficiency and </a:t>
            </a:r>
            <a:r>
              <a:rPr lang="en-US" sz="4400" dirty="0"/>
              <a:t>Residential Program </a:t>
            </a:r>
            <a:r>
              <a:rPr lang="en-US" sz="4400" dirty="0" smtClean="0"/>
              <a:t>&amp; Updates</a:t>
            </a:r>
            <a:endParaRPr lang="en-US" sz="4400" dirty="0"/>
          </a:p>
        </p:txBody>
      </p:sp>
    </p:spTree>
    <p:extLst>
      <p:ext uri="{BB962C8B-B14F-4D97-AF65-F5344CB8AC3E}">
        <p14:creationId xmlns:p14="http://schemas.microsoft.com/office/powerpoint/2010/main" val="180048522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Rebates Procedure for LPD</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3200" dirty="0" smtClean="0"/>
              <a:t>No need for preinspection – This is always a new construction</a:t>
            </a:r>
          </a:p>
          <a:p>
            <a:pPr marL="342900" indent="-342900">
              <a:buFont typeface="Arial" panose="020B0604020202020204" pitchFamily="34" charset="0"/>
              <a:buChar char="•"/>
            </a:pPr>
            <a:r>
              <a:rPr lang="en-US" sz="3200" dirty="0" smtClean="0"/>
              <a:t>Must Qualify all cuts and determine total wattage </a:t>
            </a:r>
          </a:p>
          <a:p>
            <a:pPr marL="342900" indent="-342900">
              <a:buFont typeface="Arial" panose="020B0604020202020204" pitchFamily="34" charset="0"/>
              <a:buChar char="•"/>
            </a:pPr>
            <a:r>
              <a:rPr lang="en-US" sz="3200" dirty="0" smtClean="0"/>
              <a:t>Receive reflective ceiling plans </a:t>
            </a:r>
          </a:p>
          <a:p>
            <a:pPr marL="342900" indent="-342900">
              <a:buFont typeface="Arial" panose="020B0604020202020204" pitchFamily="34" charset="0"/>
              <a:buChar char="•"/>
            </a:pPr>
            <a:r>
              <a:rPr lang="en-US" sz="3200" dirty="0"/>
              <a:t>Submit scaled drawing of reflected ceiling plan. </a:t>
            </a:r>
            <a:endParaRPr lang="en-US" sz="3200"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87347241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LPD Calculation</a:t>
            </a:r>
            <a:endParaRPr lang="en-US" dirty="0"/>
          </a:p>
        </p:txBody>
      </p:sp>
      <p:sp>
        <p:nvSpPr>
          <p:cNvPr id="3" name="Content Placeholder 2"/>
          <p:cNvSpPr>
            <a:spLocks noGrp="1"/>
          </p:cNvSpPr>
          <p:nvPr>
            <p:ph idx="1"/>
          </p:nvPr>
        </p:nvSpPr>
        <p:spPr/>
        <p:txBody>
          <a:bodyPr/>
          <a:lstStyle/>
          <a:p>
            <a:r>
              <a:rPr lang="en-US" i="1" dirty="0">
                <a:solidFill>
                  <a:srgbClr val="000000"/>
                </a:solidFill>
                <a:latin typeface="Arial Narrow"/>
              </a:rPr>
              <a:t>Rebate is calculated as the difference between the  baseline Wattage and the Installed Wattage times $0.40 (Tier one)  or  $.08 (Tier two)</a:t>
            </a:r>
          </a:p>
          <a:p>
            <a:pPr marL="342900" indent="-342900">
              <a:buFont typeface="Arial" panose="020B0604020202020204" pitchFamily="34" charset="0"/>
              <a:buChar char="•"/>
            </a:pPr>
            <a:r>
              <a:rPr lang="en-US" dirty="0"/>
              <a:t>90,000 Square feet</a:t>
            </a:r>
          </a:p>
          <a:p>
            <a:pPr marL="342900" indent="-342900">
              <a:buFont typeface="Arial" panose="020B0604020202020204" pitchFamily="34" charset="0"/>
              <a:buChar char="•"/>
            </a:pPr>
            <a:r>
              <a:rPr lang="en-US" dirty="0"/>
              <a:t>.9 W/Sqft is allowable </a:t>
            </a:r>
            <a:endParaRPr lang="en-US" dirty="0" smtClean="0"/>
          </a:p>
          <a:p>
            <a:pPr marL="800100" lvl="1" indent="-342900">
              <a:buFont typeface="Arial" panose="020B0604020202020204" pitchFamily="34" charset="0"/>
              <a:buChar char="•"/>
            </a:pPr>
            <a:r>
              <a:rPr lang="en-US" sz="1800" i="1" dirty="0" smtClean="0">
                <a:solidFill>
                  <a:srgbClr val="FF0000"/>
                </a:solidFill>
              </a:rPr>
              <a:t>therefore</a:t>
            </a:r>
            <a:r>
              <a:rPr lang="en-US" sz="1800" i="1" dirty="0" smtClean="0"/>
              <a:t> </a:t>
            </a:r>
            <a:r>
              <a:rPr lang="en-US" dirty="0" smtClean="0"/>
              <a:t> </a:t>
            </a:r>
            <a:r>
              <a:rPr lang="en-US" dirty="0"/>
              <a:t>81,000 Watts </a:t>
            </a:r>
            <a:r>
              <a:rPr lang="en-US" dirty="0" smtClean="0"/>
              <a:t>allowed	 - </a:t>
            </a:r>
            <a:r>
              <a:rPr lang="en-US" b="1" dirty="0" smtClean="0"/>
              <a:t>Baseline                                </a:t>
            </a:r>
            <a:r>
              <a:rPr lang="en-US" dirty="0" smtClean="0"/>
              <a:t>        			56,000 </a:t>
            </a:r>
            <a:r>
              <a:rPr lang="en-US" dirty="0"/>
              <a:t>Watts 	</a:t>
            </a:r>
            <a:r>
              <a:rPr lang="en-US" dirty="0" smtClean="0"/>
              <a:t>       </a:t>
            </a:r>
            <a:r>
              <a:rPr lang="en-US" dirty="0"/>
              <a:t>	 - </a:t>
            </a:r>
            <a:r>
              <a:rPr lang="en-US" b="1" dirty="0"/>
              <a:t>Installed </a:t>
            </a:r>
          </a:p>
          <a:p>
            <a:pPr marL="342900" indent="-342900">
              <a:buFont typeface="Arial" panose="020B0604020202020204" pitchFamily="34" charset="0"/>
              <a:buChar char="•"/>
            </a:pPr>
            <a:r>
              <a:rPr lang="en-US" dirty="0"/>
              <a:t>Reduction is 25,000 </a:t>
            </a:r>
            <a:r>
              <a:rPr lang="en-US" dirty="0" smtClean="0"/>
              <a:t>W/Sqft enough for Tier two</a:t>
            </a:r>
            <a:endParaRPr lang="en-US" dirty="0"/>
          </a:p>
          <a:p>
            <a:pPr marL="342900" indent="-342900">
              <a:buFont typeface="Arial" panose="020B0604020202020204" pitchFamily="34" charset="0"/>
              <a:buChar char="•"/>
            </a:pPr>
            <a:r>
              <a:rPr lang="en-US" dirty="0"/>
              <a:t>Tier two is $.80.00</a:t>
            </a:r>
          </a:p>
          <a:p>
            <a:pPr marL="342900" indent="-342900">
              <a:buFont typeface="Arial" panose="020B0604020202020204" pitchFamily="34" charset="0"/>
              <a:buChar char="•"/>
            </a:pPr>
            <a:r>
              <a:rPr lang="en-US" dirty="0"/>
              <a:t>Rebate is $20,000.00</a:t>
            </a:r>
          </a:p>
          <a:p>
            <a:endParaRPr lang="en-US" dirty="0"/>
          </a:p>
        </p:txBody>
      </p:sp>
    </p:spTree>
    <p:extLst>
      <p:ext uri="{BB962C8B-B14F-4D97-AF65-F5344CB8AC3E}">
        <p14:creationId xmlns:p14="http://schemas.microsoft.com/office/powerpoint/2010/main" val="265581981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noChangeArrowheads="1"/>
          </p:cNvSpPr>
          <p:nvPr>
            <p:ph type="title" idx="4294967295"/>
          </p:nvPr>
        </p:nvSpPr>
        <p:spPr>
          <a:xfrm>
            <a:off x="381000" y="228600"/>
            <a:ext cx="7315200" cy="762000"/>
          </a:xfrm>
        </p:spPr>
        <p:txBody>
          <a:bodyPr/>
          <a:lstStyle/>
          <a:p>
            <a:r>
              <a:rPr lang="en-US" sz="2400" dirty="0" smtClean="0"/>
              <a:t>Commercial Energy Efficiency (continued)</a:t>
            </a:r>
          </a:p>
        </p:txBody>
      </p:sp>
      <p:sp>
        <p:nvSpPr>
          <p:cNvPr id="4" name="Rectangle 3"/>
          <p:cNvSpPr txBox="1">
            <a:spLocks noChangeArrowheads="1"/>
          </p:cNvSpPr>
          <p:nvPr/>
        </p:nvSpPr>
        <p:spPr>
          <a:xfrm>
            <a:off x="0" y="1524000"/>
            <a:ext cx="5562600" cy="5334000"/>
          </a:xfrm>
          <a:prstGeom prst="rect">
            <a:avLst/>
          </a:prstGeom>
        </p:spPr>
        <p:txBody>
          <a:bodyPr vert="horz" lIns="0" tIns="0" rIns="0" bIns="0" rtlCol="0">
            <a:noAutofit/>
          </a:bodyPr>
          <a:lstStyle>
            <a:lvl1pPr marL="228600" marR="0" indent="-228600" algn="l" defTabSz="457200" rtl="0" eaLnBrk="1" fontAlgn="auto" latinLnBrk="0" hangingPunct="1">
              <a:lnSpc>
                <a:spcPct val="100000"/>
              </a:lnSpc>
              <a:spcBef>
                <a:spcPts val="300"/>
              </a:spcBef>
              <a:spcAft>
                <a:spcPts val="0"/>
              </a:spcAft>
              <a:buClr>
                <a:srgbClr val="F95D0D"/>
              </a:buClr>
              <a:buSzTx/>
              <a:buFont typeface="Arial"/>
              <a:buChar char="•"/>
              <a:tabLst/>
              <a:defRPr sz="2400" b="0" kern="1200">
                <a:solidFill>
                  <a:srgbClr val="3C536F"/>
                </a:solidFill>
                <a:latin typeface="+mn-lt"/>
                <a:ea typeface="+mn-ea"/>
                <a:cs typeface="+mn-cs"/>
              </a:defRPr>
            </a:lvl1pPr>
            <a:lvl2pPr marL="457200" marR="0" indent="-228600" algn="l" defTabSz="457200" rtl="0" eaLnBrk="1" fontAlgn="auto" latinLnBrk="0" hangingPunct="1">
              <a:lnSpc>
                <a:spcPct val="100000"/>
              </a:lnSpc>
              <a:spcBef>
                <a:spcPts val="300"/>
              </a:spcBef>
              <a:spcAft>
                <a:spcPts val="0"/>
              </a:spcAft>
              <a:buClr>
                <a:srgbClr val="F95D0D"/>
              </a:buClr>
              <a:buSzPct val="80000"/>
              <a:buFont typeface="Arial"/>
              <a:buChar char="–"/>
              <a:tabLst/>
              <a:defRPr sz="2200" kern="1200">
                <a:solidFill>
                  <a:srgbClr val="3C536F"/>
                </a:solidFill>
                <a:latin typeface="+mn-lt"/>
                <a:ea typeface="+mn-ea"/>
                <a:cs typeface="+mn-cs"/>
              </a:defRPr>
            </a:lvl2pPr>
            <a:lvl3pPr marL="685800" marR="0" indent="-228600" algn="l" defTabSz="457200" rtl="0" eaLnBrk="1" fontAlgn="auto" latinLnBrk="0" hangingPunct="1">
              <a:lnSpc>
                <a:spcPct val="100000"/>
              </a:lnSpc>
              <a:spcBef>
                <a:spcPts val="300"/>
              </a:spcBef>
              <a:spcAft>
                <a:spcPts val="0"/>
              </a:spcAft>
              <a:buClr>
                <a:srgbClr val="F95D0D"/>
              </a:buClr>
              <a:buSzPct val="80000"/>
              <a:buFont typeface="Arial"/>
              <a:buChar char="•"/>
              <a:tabLst/>
              <a:defRPr sz="2000" kern="1200">
                <a:solidFill>
                  <a:srgbClr val="3C536F"/>
                </a:solidFill>
                <a:latin typeface="+mn-lt"/>
                <a:ea typeface="+mn-ea"/>
                <a:cs typeface="+mn-cs"/>
              </a:defRPr>
            </a:lvl3pPr>
            <a:lvl4pPr marL="914400" marR="0" indent="-228600" algn="l" defTabSz="457200" rtl="0" eaLnBrk="1" fontAlgn="auto" latinLnBrk="0" hangingPunct="1">
              <a:lnSpc>
                <a:spcPct val="100000"/>
              </a:lnSpc>
              <a:spcBef>
                <a:spcPts val="300"/>
              </a:spcBef>
              <a:spcAft>
                <a:spcPts val="0"/>
              </a:spcAft>
              <a:buClr>
                <a:srgbClr val="F95D0D"/>
              </a:buClr>
              <a:buSzPct val="80000"/>
              <a:buFont typeface="Arial"/>
              <a:buChar char="–"/>
              <a:tabLst/>
              <a:defRPr sz="1600" kern="1200">
                <a:solidFill>
                  <a:srgbClr val="3C536F"/>
                </a:solidFill>
                <a:latin typeface="+mn-lt"/>
                <a:ea typeface="+mn-ea"/>
                <a:cs typeface="+mn-cs"/>
              </a:defRPr>
            </a:lvl4pPr>
            <a:lvl5pPr marL="1143000" marR="0" indent="-228600" algn="l" defTabSz="457200" rtl="0" eaLnBrk="1" fontAlgn="auto" latinLnBrk="0" hangingPunct="1">
              <a:lnSpc>
                <a:spcPct val="100000"/>
              </a:lnSpc>
              <a:spcBef>
                <a:spcPts val="300"/>
              </a:spcBef>
              <a:spcAft>
                <a:spcPts val="0"/>
              </a:spcAft>
              <a:buClr>
                <a:srgbClr val="F95D0D"/>
              </a:buClr>
              <a:buSzPct val="80000"/>
              <a:buFont typeface="Arial"/>
              <a:buChar char="•"/>
              <a:tabLst/>
              <a:defRPr sz="1600" kern="1200">
                <a:solidFill>
                  <a:srgbClr val="3C536F"/>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pPr lvl="1">
              <a:lnSpc>
                <a:spcPct val="90000"/>
              </a:lnSpc>
            </a:pPr>
            <a:r>
              <a:rPr lang="en-US" dirty="0" smtClean="0"/>
              <a:t>HVAC and Chillers</a:t>
            </a:r>
          </a:p>
          <a:p>
            <a:pPr lvl="2">
              <a:lnSpc>
                <a:spcPct val="90000"/>
              </a:lnSpc>
              <a:buFont typeface="Arial" panose="020B0604020202020204" pitchFamily="34" charset="0"/>
              <a:buChar char="►"/>
            </a:pPr>
            <a:r>
              <a:rPr lang="en-US" sz="2800" dirty="0" smtClean="0"/>
              <a:t>Rebates are available for the replacement of existing units as well as the installation of new units.</a:t>
            </a:r>
          </a:p>
          <a:p>
            <a:pPr lvl="2">
              <a:lnSpc>
                <a:spcPct val="90000"/>
              </a:lnSpc>
              <a:buFont typeface="Arial" panose="020B0604020202020204" pitchFamily="34" charset="0"/>
              <a:buChar char="►"/>
            </a:pPr>
            <a:endParaRPr lang="en-US" sz="2800" dirty="0" smtClean="0"/>
          </a:p>
          <a:p>
            <a:pPr lvl="2">
              <a:lnSpc>
                <a:spcPct val="90000"/>
              </a:lnSpc>
              <a:buFont typeface="Arial" panose="020B0604020202020204" pitchFamily="34" charset="0"/>
              <a:buChar char="►"/>
            </a:pPr>
            <a:r>
              <a:rPr lang="en-US" sz="2800" dirty="0" smtClean="0"/>
              <a:t>Energy Management Systems</a:t>
            </a:r>
          </a:p>
          <a:p>
            <a:pPr lvl="3">
              <a:lnSpc>
                <a:spcPct val="90000"/>
              </a:lnSpc>
              <a:buFont typeface="Arial" panose="020B0604020202020204" pitchFamily="34" charset="0"/>
              <a:buChar char="►"/>
            </a:pPr>
            <a:r>
              <a:rPr lang="en-US" sz="2800" dirty="0" smtClean="0"/>
              <a:t>Systems must include the control of cooling equipment.</a:t>
            </a:r>
          </a:p>
        </p:txBody>
      </p:sp>
      <p:pic>
        <p:nvPicPr>
          <p:cNvPr id="5" name="Picture 2" descr="http://www.4pointhvac.com/images_com_instal/new3rooftopunitb.jp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5486400" y="1676400"/>
            <a:ext cx="3581400" cy="194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4" descr="http://img.archiexpo.com/images_ae/photo-g/air-water-cooled-water-chiller-51494-1534503.jp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5470525" y="4038600"/>
            <a:ext cx="3597275" cy="217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6954464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noChangeArrowheads="1"/>
          </p:cNvSpPr>
          <p:nvPr>
            <p:ph type="title" idx="4294967295"/>
          </p:nvPr>
        </p:nvSpPr>
        <p:spPr>
          <a:xfrm>
            <a:off x="381000" y="228600"/>
            <a:ext cx="7315200" cy="762000"/>
          </a:xfrm>
        </p:spPr>
        <p:txBody>
          <a:bodyPr/>
          <a:lstStyle/>
          <a:p>
            <a:r>
              <a:rPr lang="en-US" sz="2400" dirty="0" smtClean="0"/>
              <a:t>Commercial Energy Efficiency (continued)</a:t>
            </a:r>
          </a:p>
        </p:txBody>
      </p:sp>
      <p:sp>
        <p:nvSpPr>
          <p:cNvPr id="4" name="Rectangle 3"/>
          <p:cNvSpPr txBox="1">
            <a:spLocks noChangeArrowheads="1"/>
          </p:cNvSpPr>
          <p:nvPr/>
        </p:nvSpPr>
        <p:spPr>
          <a:xfrm>
            <a:off x="0" y="1524000"/>
            <a:ext cx="5638800" cy="5334000"/>
          </a:xfrm>
          <a:prstGeom prst="rect">
            <a:avLst/>
          </a:prstGeom>
        </p:spPr>
        <p:txBody>
          <a:bodyPr vert="horz" lIns="0" tIns="0" rIns="0" bIns="0" rtlCol="0">
            <a:noAutofit/>
          </a:bodyPr>
          <a:lstStyle>
            <a:lvl1pPr marL="228600" marR="0" indent="-228600" algn="l" defTabSz="457200" rtl="0" eaLnBrk="1" fontAlgn="auto" latinLnBrk="0" hangingPunct="1">
              <a:lnSpc>
                <a:spcPct val="100000"/>
              </a:lnSpc>
              <a:spcBef>
                <a:spcPts val="300"/>
              </a:spcBef>
              <a:spcAft>
                <a:spcPts val="0"/>
              </a:spcAft>
              <a:buClr>
                <a:srgbClr val="F95D0D"/>
              </a:buClr>
              <a:buSzTx/>
              <a:buFont typeface="Arial"/>
              <a:buChar char="•"/>
              <a:tabLst/>
              <a:defRPr sz="2400" b="0" kern="1200">
                <a:solidFill>
                  <a:srgbClr val="3C536F"/>
                </a:solidFill>
                <a:latin typeface="+mn-lt"/>
                <a:ea typeface="+mn-ea"/>
                <a:cs typeface="+mn-cs"/>
              </a:defRPr>
            </a:lvl1pPr>
            <a:lvl2pPr marL="457200" marR="0" indent="-228600" algn="l" defTabSz="457200" rtl="0" eaLnBrk="1" fontAlgn="auto" latinLnBrk="0" hangingPunct="1">
              <a:lnSpc>
                <a:spcPct val="100000"/>
              </a:lnSpc>
              <a:spcBef>
                <a:spcPts val="300"/>
              </a:spcBef>
              <a:spcAft>
                <a:spcPts val="0"/>
              </a:spcAft>
              <a:buClr>
                <a:srgbClr val="F95D0D"/>
              </a:buClr>
              <a:buSzPct val="80000"/>
              <a:buFont typeface="Arial"/>
              <a:buChar char="–"/>
              <a:tabLst/>
              <a:defRPr sz="2200" kern="1200">
                <a:solidFill>
                  <a:srgbClr val="3C536F"/>
                </a:solidFill>
                <a:latin typeface="+mn-lt"/>
                <a:ea typeface="+mn-ea"/>
                <a:cs typeface="+mn-cs"/>
              </a:defRPr>
            </a:lvl2pPr>
            <a:lvl3pPr marL="685800" marR="0" indent="-228600" algn="l" defTabSz="457200" rtl="0" eaLnBrk="1" fontAlgn="auto" latinLnBrk="0" hangingPunct="1">
              <a:lnSpc>
                <a:spcPct val="100000"/>
              </a:lnSpc>
              <a:spcBef>
                <a:spcPts val="300"/>
              </a:spcBef>
              <a:spcAft>
                <a:spcPts val="0"/>
              </a:spcAft>
              <a:buClr>
                <a:srgbClr val="F95D0D"/>
              </a:buClr>
              <a:buSzPct val="80000"/>
              <a:buFont typeface="Arial"/>
              <a:buChar char="•"/>
              <a:tabLst/>
              <a:defRPr sz="2000" kern="1200">
                <a:solidFill>
                  <a:srgbClr val="3C536F"/>
                </a:solidFill>
                <a:latin typeface="+mn-lt"/>
                <a:ea typeface="+mn-ea"/>
                <a:cs typeface="+mn-cs"/>
              </a:defRPr>
            </a:lvl3pPr>
            <a:lvl4pPr marL="914400" marR="0" indent="-228600" algn="l" defTabSz="457200" rtl="0" eaLnBrk="1" fontAlgn="auto" latinLnBrk="0" hangingPunct="1">
              <a:lnSpc>
                <a:spcPct val="100000"/>
              </a:lnSpc>
              <a:spcBef>
                <a:spcPts val="300"/>
              </a:spcBef>
              <a:spcAft>
                <a:spcPts val="0"/>
              </a:spcAft>
              <a:buClr>
                <a:srgbClr val="F95D0D"/>
              </a:buClr>
              <a:buSzPct val="80000"/>
              <a:buFont typeface="Arial"/>
              <a:buChar char="–"/>
              <a:tabLst/>
              <a:defRPr sz="1600" kern="1200">
                <a:solidFill>
                  <a:srgbClr val="3C536F"/>
                </a:solidFill>
                <a:latin typeface="+mn-lt"/>
                <a:ea typeface="+mn-ea"/>
                <a:cs typeface="+mn-cs"/>
              </a:defRPr>
            </a:lvl4pPr>
            <a:lvl5pPr marL="1143000" marR="0" indent="-228600" algn="l" defTabSz="457200" rtl="0" eaLnBrk="1" fontAlgn="auto" latinLnBrk="0" hangingPunct="1">
              <a:lnSpc>
                <a:spcPct val="100000"/>
              </a:lnSpc>
              <a:spcBef>
                <a:spcPts val="300"/>
              </a:spcBef>
              <a:spcAft>
                <a:spcPts val="0"/>
              </a:spcAft>
              <a:buClr>
                <a:srgbClr val="F95D0D"/>
              </a:buClr>
              <a:buSzPct val="80000"/>
              <a:buFont typeface="Arial"/>
              <a:buChar char="•"/>
              <a:tabLst/>
              <a:defRPr sz="1600" kern="1200">
                <a:solidFill>
                  <a:srgbClr val="3C536F"/>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pPr lvl="1">
              <a:lnSpc>
                <a:spcPct val="90000"/>
              </a:lnSpc>
            </a:pPr>
            <a:r>
              <a:rPr lang="en-US" sz="2000" dirty="0" smtClean="0"/>
              <a:t>Additional Rebates</a:t>
            </a:r>
          </a:p>
          <a:p>
            <a:pPr lvl="2">
              <a:lnSpc>
                <a:spcPct val="90000"/>
              </a:lnSpc>
              <a:buFont typeface="Arial" panose="020B0604020202020204" pitchFamily="34" charset="0"/>
              <a:buChar char="►"/>
            </a:pPr>
            <a:r>
              <a:rPr lang="en-US" dirty="0" smtClean="0"/>
              <a:t>Air Compressors</a:t>
            </a:r>
          </a:p>
          <a:p>
            <a:pPr lvl="3">
              <a:lnSpc>
                <a:spcPct val="90000"/>
              </a:lnSpc>
              <a:buFont typeface="Arial" panose="020B0604020202020204" pitchFamily="34" charset="0"/>
              <a:buChar char="►"/>
            </a:pPr>
            <a:r>
              <a:rPr lang="en-US" sz="2000" dirty="0" smtClean="0"/>
              <a:t>Rebates are available for Air compressors, Air Dryers, and Air Storage tanks.</a:t>
            </a:r>
          </a:p>
          <a:p>
            <a:pPr lvl="3">
              <a:lnSpc>
                <a:spcPct val="90000"/>
              </a:lnSpc>
              <a:buFont typeface="Arial" panose="020B0604020202020204" pitchFamily="34" charset="0"/>
              <a:buChar char="►"/>
            </a:pPr>
            <a:r>
              <a:rPr lang="en-US" sz="2000" dirty="0" smtClean="0"/>
              <a:t>Variable Displacement and Variable Frequency rebates available.</a:t>
            </a:r>
          </a:p>
          <a:p>
            <a:pPr lvl="3">
              <a:lnSpc>
                <a:spcPct val="90000"/>
              </a:lnSpc>
              <a:buFont typeface="Arial" panose="020B0604020202020204" pitchFamily="34" charset="0"/>
              <a:buChar char="►"/>
            </a:pPr>
            <a:endParaRPr lang="en-US" sz="2000" dirty="0" smtClean="0"/>
          </a:p>
          <a:p>
            <a:pPr lvl="2">
              <a:lnSpc>
                <a:spcPct val="90000"/>
              </a:lnSpc>
              <a:buFont typeface="Arial" panose="020B0604020202020204" pitchFamily="34" charset="0"/>
              <a:buChar char="►"/>
            </a:pPr>
            <a:r>
              <a:rPr lang="en-US" dirty="0" smtClean="0"/>
              <a:t>Cool Roof</a:t>
            </a:r>
          </a:p>
          <a:p>
            <a:pPr lvl="3">
              <a:lnSpc>
                <a:spcPct val="90000"/>
              </a:lnSpc>
              <a:buFont typeface="Arial" panose="020B0604020202020204" pitchFamily="34" charset="0"/>
              <a:buChar char="►"/>
            </a:pPr>
            <a:r>
              <a:rPr lang="en-US" sz="2000" dirty="0" smtClean="0"/>
              <a:t>$0.20/square foot of qualifying product applied.</a:t>
            </a:r>
          </a:p>
          <a:p>
            <a:pPr lvl="3">
              <a:lnSpc>
                <a:spcPct val="90000"/>
              </a:lnSpc>
              <a:buFont typeface="Arial" panose="020B0604020202020204" pitchFamily="34" charset="0"/>
              <a:buChar char="►"/>
            </a:pPr>
            <a:r>
              <a:rPr lang="en-US" sz="2000" dirty="0" smtClean="0"/>
              <a:t>White roof coatings reflect heat from the sun, keeping the space cooler.</a:t>
            </a:r>
          </a:p>
          <a:p>
            <a:pPr lvl="3">
              <a:lnSpc>
                <a:spcPct val="90000"/>
              </a:lnSpc>
              <a:buFont typeface="Arial" panose="020B0604020202020204" pitchFamily="34" charset="0"/>
              <a:buChar char="►"/>
            </a:pPr>
            <a:endParaRPr lang="en-US" dirty="0" smtClean="0"/>
          </a:p>
        </p:txBody>
      </p:sp>
      <p:pic>
        <p:nvPicPr>
          <p:cNvPr id="5" name="Picture 2" descr="http://www.sigmapackaging.com/Equipment-photos/3246/3_3246.jp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6400800" y="1562100"/>
            <a:ext cx="2314575" cy="308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4" descr="http://heatisland.lbl.gov/sites/all/files/imagecache/front_slideshow/coolroofs-main.jp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5591175" y="4800600"/>
            <a:ext cx="3124200" cy="1490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5613893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noChangeArrowheads="1"/>
          </p:cNvSpPr>
          <p:nvPr>
            <p:ph type="title" idx="4294967295"/>
          </p:nvPr>
        </p:nvSpPr>
        <p:spPr>
          <a:xfrm>
            <a:off x="381000" y="228600"/>
            <a:ext cx="7315200" cy="762000"/>
          </a:xfrm>
        </p:spPr>
        <p:txBody>
          <a:bodyPr/>
          <a:lstStyle/>
          <a:p>
            <a:r>
              <a:rPr lang="en-US" sz="2400" dirty="0" smtClean="0"/>
              <a:t>Commercial Energy Efficiency (continued)</a:t>
            </a:r>
          </a:p>
        </p:txBody>
      </p:sp>
      <p:sp>
        <p:nvSpPr>
          <p:cNvPr id="4" name="Rectangle 3"/>
          <p:cNvSpPr txBox="1">
            <a:spLocks noChangeArrowheads="1"/>
          </p:cNvSpPr>
          <p:nvPr/>
        </p:nvSpPr>
        <p:spPr>
          <a:xfrm>
            <a:off x="0" y="1524000"/>
            <a:ext cx="9144000" cy="5334000"/>
          </a:xfrm>
          <a:prstGeom prst="rect">
            <a:avLst/>
          </a:prstGeom>
        </p:spPr>
        <p:txBody>
          <a:bodyPr vert="horz" lIns="0" tIns="0" rIns="0" bIns="0" rtlCol="0">
            <a:noAutofit/>
          </a:bodyPr>
          <a:lstStyle>
            <a:lvl1pPr marL="228600" marR="0" indent="-228600" algn="l" defTabSz="457200" rtl="0" eaLnBrk="1" fontAlgn="auto" latinLnBrk="0" hangingPunct="1">
              <a:lnSpc>
                <a:spcPct val="100000"/>
              </a:lnSpc>
              <a:spcBef>
                <a:spcPts val="300"/>
              </a:spcBef>
              <a:spcAft>
                <a:spcPts val="0"/>
              </a:spcAft>
              <a:buClr>
                <a:srgbClr val="F95D0D"/>
              </a:buClr>
              <a:buSzTx/>
              <a:buFont typeface="Arial"/>
              <a:buChar char="•"/>
              <a:tabLst/>
              <a:defRPr sz="2400" b="0" kern="1200">
                <a:solidFill>
                  <a:srgbClr val="3C536F"/>
                </a:solidFill>
                <a:latin typeface="+mn-lt"/>
                <a:ea typeface="+mn-ea"/>
                <a:cs typeface="+mn-cs"/>
              </a:defRPr>
            </a:lvl1pPr>
            <a:lvl2pPr marL="457200" marR="0" indent="-228600" algn="l" defTabSz="457200" rtl="0" eaLnBrk="1" fontAlgn="auto" latinLnBrk="0" hangingPunct="1">
              <a:lnSpc>
                <a:spcPct val="100000"/>
              </a:lnSpc>
              <a:spcBef>
                <a:spcPts val="300"/>
              </a:spcBef>
              <a:spcAft>
                <a:spcPts val="0"/>
              </a:spcAft>
              <a:buClr>
                <a:srgbClr val="F95D0D"/>
              </a:buClr>
              <a:buSzPct val="80000"/>
              <a:buFont typeface="Arial"/>
              <a:buChar char="–"/>
              <a:tabLst/>
              <a:defRPr sz="2200" kern="1200">
                <a:solidFill>
                  <a:srgbClr val="3C536F"/>
                </a:solidFill>
                <a:latin typeface="+mn-lt"/>
                <a:ea typeface="+mn-ea"/>
                <a:cs typeface="+mn-cs"/>
              </a:defRPr>
            </a:lvl2pPr>
            <a:lvl3pPr marL="685800" marR="0" indent="-228600" algn="l" defTabSz="457200" rtl="0" eaLnBrk="1" fontAlgn="auto" latinLnBrk="0" hangingPunct="1">
              <a:lnSpc>
                <a:spcPct val="100000"/>
              </a:lnSpc>
              <a:spcBef>
                <a:spcPts val="300"/>
              </a:spcBef>
              <a:spcAft>
                <a:spcPts val="0"/>
              </a:spcAft>
              <a:buClr>
                <a:srgbClr val="F95D0D"/>
              </a:buClr>
              <a:buSzPct val="80000"/>
              <a:buFont typeface="Arial"/>
              <a:buChar char="•"/>
              <a:tabLst/>
              <a:defRPr sz="2000" kern="1200">
                <a:solidFill>
                  <a:srgbClr val="3C536F"/>
                </a:solidFill>
                <a:latin typeface="+mn-lt"/>
                <a:ea typeface="+mn-ea"/>
                <a:cs typeface="+mn-cs"/>
              </a:defRPr>
            </a:lvl3pPr>
            <a:lvl4pPr marL="914400" marR="0" indent="-228600" algn="l" defTabSz="457200" rtl="0" eaLnBrk="1" fontAlgn="auto" latinLnBrk="0" hangingPunct="1">
              <a:lnSpc>
                <a:spcPct val="100000"/>
              </a:lnSpc>
              <a:spcBef>
                <a:spcPts val="300"/>
              </a:spcBef>
              <a:spcAft>
                <a:spcPts val="0"/>
              </a:spcAft>
              <a:buClr>
                <a:srgbClr val="F95D0D"/>
              </a:buClr>
              <a:buSzPct val="80000"/>
              <a:buFont typeface="Arial"/>
              <a:buChar char="–"/>
              <a:tabLst/>
              <a:defRPr sz="1600" kern="1200">
                <a:solidFill>
                  <a:srgbClr val="3C536F"/>
                </a:solidFill>
                <a:latin typeface="+mn-lt"/>
                <a:ea typeface="+mn-ea"/>
                <a:cs typeface="+mn-cs"/>
              </a:defRPr>
            </a:lvl4pPr>
            <a:lvl5pPr marL="1143000" marR="0" indent="-228600" algn="l" defTabSz="457200" rtl="0" eaLnBrk="1" fontAlgn="auto" latinLnBrk="0" hangingPunct="1">
              <a:lnSpc>
                <a:spcPct val="100000"/>
              </a:lnSpc>
              <a:spcBef>
                <a:spcPts val="300"/>
              </a:spcBef>
              <a:spcAft>
                <a:spcPts val="0"/>
              </a:spcAft>
              <a:buClr>
                <a:srgbClr val="F95D0D"/>
              </a:buClr>
              <a:buSzPct val="80000"/>
              <a:buFont typeface="Arial"/>
              <a:buChar char="•"/>
              <a:tabLst/>
              <a:defRPr sz="1600" kern="1200">
                <a:solidFill>
                  <a:srgbClr val="3C536F"/>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pPr lvl="1">
              <a:lnSpc>
                <a:spcPct val="90000"/>
              </a:lnSpc>
            </a:pPr>
            <a:r>
              <a:rPr lang="en-US" dirty="0" smtClean="0"/>
              <a:t>Rebate Process</a:t>
            </a:r>
          </a:p>
          <a:p>
            <a:pPr lvl="2">
              <a:lnSpc>
                <a:spcPct val="90000"/>
              </a:lnSpc>
              <a:buFont typeface="Arial" panose="020B0604020202020204" pitchFamily="34" charset="0"/>
              <a:buChar char="►"/>
            </a:pPr>
            <a:r>
              <a:rPr lang="en-US" dirty="0" smtClean="0"/>
              <a:t>Submit Appropriate Paperwork</a:t>
            </a:r>
          </a:p>
          <a:p>
            <a:pPr lvl="3">
              <a:lnSpc>
                <a:spcPct val="90000"/>
              </a:lnSpc>
              <a:buFont typeface="Arial" panose="020B0604020202020204" pitchFamily="34" charset="0"/>
              <a:buChar char="►"/>
            </a:pPr>
            <a:r>
              <a:rPr lang="en-US" b="1" dirty="0" smtClean="0"/>
              <a:t>Signed Application </a:t>
            </a:r>
            <a:r>
              <a:rPr lang="en-US" dirty="0" smtClean="0"/>
              <a:t>– Current application is required.</a:t>
            </a:r>
          </a:p>
          <a:p>
            <a:pPr lvl="3">
              <a:lnSpc>
                <a:spcPct val="90000"/>
              </a:lnSpc>
              <a:buFont typeface="Arial" panose="020B0604020202020204" pitchFamily="34" charset="0"/>
              <a:buChar char="►"/>
            </a:pPr>
            <a:r>
              <a:rPr lang="en-US" b="1" dirty="0" smtClean="0"/>
              <a:t>W9 Form </a:t>
            </a:r>
            <a:r>
              <a:rPr lang="en-US" dirty="0" smtClean="0"/>
              <a:t>– For party receiving the rebate</a:t>
            </a:r>
          </a:p>
          <a:p>
            <a:pPr lvl="3">
              <a:lnSpc>
                <a:spcPct val="90000"/>
              </a:lnSpc>
              <a:buFont typeface="Arial" panose="020B0604020202020204" pitchFamily="34" charset="0"/>
              <a:buChar char="►"/>
            </a:pPr>
            <a:r>
              <a:rPr lang="en-US" b="1" dirty="0" smtClean="0"/>
              <a:t>Equipment Cut sheets </a:t>
            </a:r>
            <a:r>
              <a:rPr lang="en-US" dirty="0" smtClean="0"/>
              <a:t>– Example: Fluorescent lighting requires Fixture, Lamp, and ballast Cut sheets.</a:t>
            </a:r>
          </a:p>
          <a:p>
            <a:pPr lvl="3">
              <a:lnSpc>
                <a:spcPct val="90000"/>
              </a:lnSpc>
              <a:buFont typeface="Arial" panose="020B0604020202020204" pitchFamily="34" charset="0"/>
              <a:buChar char="►"/>
            </a:pPr>
            <a:r>
              <a:rPr lang="en-US" b="1" dirty="0" smtClean="0"/>
              <a:t>Scope of work </a:t>
            </a:r>
            <a:r>
              <a:rPr lang="en-US" dirty="0" smtClean="0"/>
              <a:t>– Outlining what is being installed. This should indicate existing equipment as well as proposed.</a:t>
            </a:r>
          </a:p>
          <a:p>
            <a:pPr lvl="2">
              <a:lnSpc>
                <a:spcPct val="90000"/>
              </a:lnSpc>
              <a:buFont typeface="Arial" panose="020B0604020202020204" pitchFamily="34" charset="0"/>
              <a:buChar char="►"/>
            </a:pPr>
            <a:r>
              <a:rPr lang="en-US" dirty="0" smtClean="0"/>
              <a:t>PSEG Representative will arrange a Pre-Inspection</a:t>
            </a:r>
          </a:p>
          <a:p>
            <a:pPr lvl="3">
              <a:lnSpc>
                <a:spcPct val="90000"/>
              </a:lnSpc>
              <a:buFont typeface="Arial" panose="020B0604020202020204" pitchFamily="34" charset="0"/>
              <a:buChar char="►"/>
            </a:pPr>
            <a:r>
              <a:rPr lang="en-US" dirty="0" smtClean="0"/>
              <a:t>Once the inspection has been completed and all necessary paperwork has been received, a pre-approval letter will be issued.</a:t>
            </a:r>
          </a:p>
          <a:p>
            <a:pPr lvl="2">
              <a:lnSpc>
                <a:spcPct val="90000"/>
              </a:lnSpc>
              <a:buFont typeface="Arial" panose="020B0604020202020204" pitchFamily="34" charset="0"/>
              <a:buChar char="►"/>
            </a:pPr>
            <a:r>
              <a:rPr lang="en-US" dirty="0" smtClean="0"/>
              <a:t>Project Completion</a:t>
            </a:r>
          </a:p>
          <a:p>
            <a:pPr lvl="3">
              <a:lnSpc>
                <a:spcPct val="90000"/>
              </a:lnSpc>
              <a:buFont typeface="Arial" panose="020B0604020202020204" pitchFamily="34" charset="0"/>
              <a:buChar char="►"/>
            </a:pPr>
            <a:r>
              <a:rPr lang="en-US" b="1" dirty="0" smtClean="0"/>
              <a:t>Invoice</a:t>
            </a:r>
            <a:r>
              <a:rPr lang="en-US" dirty="0" smtClean="0"/>
              <a:t> – Should be an itemized invoice indicating what the customer has paid for the work.</a:t>
            </a:r>
          </a:p>
          <a:p>
            <a:pPr lvl="3">
              <a:lnSpc>
                <a:spcPct val="90000"/>
              </a:lnSpc>
              <a:buFont typeface="Arial" panose="020B0604020202020204" pitchFamily="34" charset="0"/>
              <a:buChar char="►"/>
            </a:pPr>
            <a:r>
              <a:rPr lang="en-US" b="1" dirty="0" smtClean="0"/>
              <a:t>Completion Certificate </a:t>
            </a:r>
            <a:r>
              <a:rPr lang="en-US" dirty="0" smtClean="0"/>
              <a:t>– This form comes from the customer and indicates the pre-approved work was completed.</a:t>
            </a:r>
          </a:p>
          <a:p>
            <a:pPr lvl="2">
              <a:lnSpc>
                <a:spcPct val="90000"/>
              </a:lnSpc>
              <a:buFont typeface="Arial" panose="020B0604020202020204" pitchFamily="34" charset="0"/>
              <a:buChar char="►"/>
            </a:pPr>
            <a:r>
              <a:rPr lang="en-US" dirty="0" smtClean="0"/>
              <a:t>Post-Inspection</a:t>
            </a:r>
          </a:p>
          <a:p>
            <a:pPr lvl="2">
              <a:lnSpc>
                <a:spcPct val="90000"/>
              </a:lnSpc>
              <a:buFont typeface="Arial" panose="020B0604020202020204" pitchFamily="34" charset="0"/>
              <a:buChar char="►"/>
            </a:pPr>
            <a:r>
              <a:rPr lang="en-US" dirty="0" smtClean="0"/>
              <a:t>Payment</a:t>
            </a:r>
          </a:p>
        </p:txBody>
      </p:sp>
    </p:spTree>
    <p:extLst>
      <p:ext uri="{BB962C8B-B14F-4D97-AF65-F5344CB8AC3E}">
        <p14:creationId xmlns:p14="http://schemas.microsoft.com/office/powerpoint/2010/main" val="63802552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Program Updates</a:t>
            </a:r>
            <a:endParaRPr lang="en-US" sz="3200" b="1" dirty="0"/>
          </a:p>
        </p:txBody>
      </p:sp>
      <p:sp>
        <p:nvSpPr>
          <p:cNvPr id="3" name="TextBox 2"/>
          <p:cNvSpPr txBox="1"/>
          <p:nvPr/>
        </p:nvSpPr>
        <p:spPr>
          <a:xfrm>
            <a:off x="457200" y="1295400"/>
            <a:ext cx="8001000" cy="4832092"/>
          </a:xfrm>
          <a:prstGeom prst="rect">
            <a:avLst/>
          </a:prstGeom>
          <a:noFill/>
        </p:spPr>
        <p:txBody>
          <a:bodyPr wrap="square" rtlCol="0">
            <a:spAutoFit/>
          </a:bodyPr>
          <a:lstStyle/>
          <a:p>
            <a:pPr marL="285750" indent="-285750">
              <a:buClr>
                <a:schemeClr val="accent6"/>
              </a:buClr>
              <a:buFont typeface="Arial" pitchFamily="34" charset="0"/>
              <a:buChar char="•"/>
            </a:pPr>
            <a:r>
              <a:rPr lang="en-US" sz="2200" b="1" dirty="0">
                <a:solidFill>
                  <a:srgbClr val="3C536F"/>
                </a:solidFill>
              </a:rPr>
              <a:t>Existing Building </a:t>
            </a:r>
            <a:r>
              <a:rPr lang="en-US" sz="2200" b="1" dirty="0" smtClean="0">
                <a:solidFill>
                  <a:srgbClr val="3C536F"/>
                </a:solidFill>
              </a:rPr>
              <a:t>Component</a:t>
            </a:r>
          </a:p>
          <a:p>
            <a:pPr marL="742950" lvl="1" indent="-285750">
              <a:buClr>
                <a:schemeClr val="accent6"/>
              </a:buClr>
              <a:buFont typeface="Arial" pitchFamily="34" charset="0"/>
              <a:buChar char="•"/>
            </a:pPr>
            <a:r>
              <a:rPr lang="en-US" sz="2200" dirty="0" smtClean="0">
                <a:solidFill>
                  <a:srgbClr val="3C536F"/>
                </a:solidFill>
              </a:rPr>
              <a:t>Customers </a:t>
            </a:r>
            <a:r>
              <a:rPr lang="en-US" sz="2200" dirty="0">
                <a:solidFill>
                  <a:srgbClr val="3C536F"/>
                </a:solidFill>
              </a:rPr>
              <a:t>have 180 days from preapproval to completion of project</a:t>
            </a:r>
          </a:p>
          <a:p>
            <a:pPr marL="285750" indent="-285750">
              <a:buClr>
                <a:schemeClr val="accent2"/>
              </a:buClr>
              <a:buFont typeface="Arial" pitchFamily="34" charset="0"/>
              <a:buChar char="•"/>
            </a:pPr>
            <a:endParaRPr lang="en-US" sz="2200" dirty="0">
              <a:solidFill>
                <a:srgbClr val="3C536F"/>
              </a:solidFill>
            </a:endParaRPr>
          </a:p>
          <a:p>
            <a:pPr marL="285750" indent="-285750">
              <a:buClr>
                <a:schemeClr val="accent6"/>
              </a:buClr>
              <a:buFont typeface="Arial" pitchFamily="34" charset="0"/>
              <a:buChar char="•"/>
            </a:pPr>
            <a:r>
              <a:rPr lang="en-US" sz="2200" b="1" dirty="0">
                <a:solidFill>
                  <a:srgbClr val="3C536F"/>
                </a:solidFill>
              </a:rPr>
              <a:t>New Construction and Existing Building Custom </a:t>
            </a:r>
            <a:r>
              <a:rPr lang="en-US" sz="2200" b="1" dirty="0" smtClean="0">
                <a:solidFill>
                  <a:srgbClr val="3C536F"/>
                </a:solidFill>
              </a:rPr>
              <a:t>Component</a:t>
            </a:r>
          </a:p>
          <a:p>
            <a:pPr marL="742950" lvl="1" indent="-285750">
              <a:buClr>
                <a:schemeClr val="accent6"/>
              </a:buClr>
              <a:buFont typeface="Arial" pitchFamily="34" charset="0"/>
              <a:buChar char="•"/>
            </a:pPr>
            <a:r>
              <a:rPr lang="en-US" sz="2200" dirty="0" smtClean="0">
                <a:solidFill>
                  <a:srgbClr val="3C536F"/>
                </a:solidFill>
              </a:rPr>
              <a:t>Customers </a:t>
            </a:r>
            <a:r>
              <a:rPr lang="en-US" sz="2200" dirty="0">
                <a:solidFill>
                  <a:srgbClr val="3C536F"/>
                </a:solidFill>
              </a:rPr>
              <a:t>have one year from the date of preapproval to completion of project</a:t>
            </a:r>
          </a:p>
          <a:p>
            <a:pPr marL="285750" indent="-285750">
              <a:buClr>
                <a:schemeClr val="accent2"/>
              </a:buClr>
              <a:buFont typeface="Arial" pitchFamily="34" charset="0"/>
              <a:buChar char="•"/>
            </a:pPr>
            <a:endParaRPr lang="en-US" sz="2200" dirty="0">
              <a:solidFill>
                <a:srgbClr val="3C536F"/>
              </a:solidFill>
            </a:endParaRPr>
          </a:p>
          <a:p>
            <a:pPr marL="285750" indent="-285750">
              <a:buClr>
                <a:schemeClr val="accent6"/>
              </a:buClr>
              <a:buFont typeface="Arial" pitchFamily="34" charset="0"/>
              <a:buChar char="•"/>
            </a:pPr>
            <a:r>
              <a:rPr lang="en-US" sz="2200" b="1" dirty="0">
                <a:solidFill>
                  <a:srgbClr val="3C536F"/>
                </a:solidFill>
              </a:rPr>
              <a:t>Lighting Retrofit program revisions</a:t>
            </a:r>
          </a:p>
          <a:p>
            <a:pPr marL="800100" lvl="1" indent="-342900">
              <a:buClr>
                <a:schemeClr val="accent2"/>
              </a:buClr>
              <a:buFont typeface="Franklin Gothic Book" panose="020B0503020102020204" pitchFamily="34" charset="0"/>
              <a:buChar char="–"/>
            </a:pPr>
            <a:r>
              <a:rPr lang="en-US" sz="2200" dirty="0">
                <a:solidFill>
                  <a:srgbClr val="3C536F"/>
                </a:solidFill>
              </a:rPr>
              <a:t>15% Minimum Reduction Change:</a:t>
            </a:r>
          </a:p>
          <a:p>
            <a:pPr marL="1200150" lvl="2" indent="-285750">
              <a:buClr>
                <a:schemeClr val="accent6"/>
              </a:buClr>
              <a:buFont typeface="Arial" pitchFamily="34" charset="0"/>
              <a:buChar char="•"/>
            </a:pPr>
            <a:r>
              <a:rPr lang="en-US" sz="2200" dirty="0">
                <a:solidFill>
                  <a:srgbClr val="3C536F"/>
                </a:solidFill>
              </a:rPr>
              <a:t>&lt;15% yields sliding scale rebate In </a:t>
            </a:r>
            <a:r>
              <a:rPr lang="en-US" sz="2200" dirty="0" smtClean="0">
                <a:solidFill>
                  <a:srgbClr val="3C536F"/>
                </a:solidFill>
              </a:rPr>
              <a:t>2015</a:t>
            </a:r>
            <a:endParaRPr lang="en-US" sz="2200" dirty="0">
              <a:solidFill>
                <a:srgbClr val="3C536F"/>
              </a:solidFill>
            </a:endParaRPr>
          </a:p>
          <a:p>
            <a:pPr marL="800100" lvl="1" indent="-342900">
              <a:buClr>
                <a:schemeClr val="accent2"/>
              </a:buClr>
              <a:buFont typeface="Franklin Gothic Book" panose="020B0503020102020204" pitchFamily="34" charset="0"/>
              <a:buChar char="–"/>
            </a:pPr>
            <a:r>
              <a:rPr lang="en-US" sz="2200" dirty="0">
                <a:solidFill>
                  <a:srgbClr val="3C536F"/>
                </a:solidFill>
              </a:rPr>
              <a:t>PSEGLI Cost Effectiveness Criteria for Demand Reduction </a:t>
            </a:r>
          </a:p>
          <a:p>
            <a:pPr marL="1200150" lvl="2" indent="-285750">
              <a:buClr>
                <a:schemeClr val="accent6"/>
              </a:buClr>
              <a:buFont typeface="Arial" pitchFamily="34" charset="0"/>
              <a:buChar char="•"/>
            </a:pPr>
            <a:r>
              <a:rPr lang="en-US" sz="2200" dirty="0">
                <a:solidFill>
                  <a:srgbClr val="3C536F"/>
                </a:solidFill>
              </a:rPr>
              <a:t>If specific kW targets are not met, rebates will be adjusted through the worksheet</a:t>
            </a:r>
          </a:p>
        </p:txBody>
      </p:sp>
    </p:spTree>
    <p:extLst>
      <p:ext uri="{BB962C8B-B14F-4D97-AF65-F5344CB8AC3E}">
        <p14:creationId xmlns:p14="http://schemas.microsoft.com/office/powerpoint/2010/main" val="416865541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0067" y="745642"/>
            <a:ext cx="8534400" cy="4370427"/>
          </a:xfrm>
          <a:prstGeom prst="rect">
            <a:avLst/>
          </a:prstGeom>
          <a:noFill/>
        </p:spPr>
        <p:txBody>
          <a:bodyPr wrap="square" rtlCol="0">
            <a:spAutoFit/>
          </a:bodyPr>
          <a:lstStyle/>
          <a:p>
            <a:pPr lvl="1">
              <a:buClr>
                <a:schemeClr val="accent2"/>
              </a:buClr>
            </a:pPr>
            <a:endParaRPr lang="en-US" dirty="0" smtClean="0"/>
          </a:p>
          <a:p>
            <a:pPr marL="742950" lvl="1" indent="-285750">
              <a:buClr>
                <a:schemeClr val="accent6"/>
              </a:buClr>
              <a:buFont typeface="Arial" pitchFamily="34" charset="0"/>
              <a:buChar char="•"/>
            </a:pPr>
            <a:r>
              <a:rPr lang="en-US" sz="2000" b="1" dirty="0">
                <a:solidFill>
                  <a:srgbClr val="3C536F"/>
                </a:solidFill>
              </a:rPr>
              <a:t>One for one replacement program  </a:t>
            </a:r>
          </a:p>
          <a:p>
            <a:pPr marL="1257300" lvl="2" indent="-342900">
              <a:buClr>
                <a:schemeClr val="accent2"/>
              </a:buClr>
              <a:buFont typeface="Franklin Gothic Book" panose="020B0503020102020204" pitchFamily="34" charset="0"/>
              <a:buChar char="–"/>
            </a:pPr>
            <a:r>
              <a:rPr lang="en-US" sz="2000" dirty="0" smtClean="0">
                <a:solidFill>
                  <a:srgbClr val="3C536F"/>
                </a:solidFill>
              </a:rPr>
              <a:t>Some configurations </a:t>
            </a:r>
            <a:r>
              <a:rPr lang="en-US" sz="2000" dirty="0">
                <a:solidFill>
                  <a:srgbClr val="3C536F"/>
                </a:solidFill>
              </a:rPr>
              <a:t>will be permitted under Lighting Retrofit Program.  </a:t>
            </a:r>
            <a:r>
              <a:rPr lang="en-US" sz="2000" dirty="0" smtClean="0">
                <a:solidFill>
                  <a:srgbClr val="3C536F"/>
                </a:solidFill>
              </a:rPr>
              <a:t>Extensive </a:t>
            </a:r>
            <a:r>
              <a:rPr lang="en-US" sz="2000" dirty="0">
                <a:solidFill>
                  <a:srgbClr val="3C536F"/>
                </a:solidFill>
              </a:rPr>
              <a:t>l</a:t>
            </a:r>
            <a:r>
              <a:rPr lang="en-US" sz="2000" dirty="0" smtClean="0">
                <a:solidFill>
                  <a:srgbClr val="3C536F"/>
                </a:solidFill>
              </a:rPr>
              <a:t>ighting redesigns go through the custom retrofit program</a:t>
            </a:r>
            <a:endParaRPr lang="en-US" sz="2000" dirty="0">
              <a:solidFill>
                <a:srgbClr val="3C536F"/>
              </a:solidFill>
            </a:endParaRPr>
          </a:p>
          <a:p>
            <a:pPr lvl="1">
              <a:buClr>
                <a:schemeClr val="accent2"/>
              </a:buClr>
            </a:pPr>
            <a:endParaRPr lang="en-US" sz="2000" dirty="0">
              <a:solidFill>
                <a:srgbClr val="3C536F"/>
              </a:solidFill>
            </a:endParaRPr>
          </a:p>
          <a:p>
            <a:pPr marL="742950" lvl="1" indent="-285750">
              <a:buClr>
                <a:schemeClr val="accent6"/>
              </a:buClr>
              <a:buFont typeface="Arial" pitchFamily="34" charset="0"/>
              <a:buChar char="•"/>
            </a:pPr>
            <a:r>
              <a:rPr lang="en-US" sz="2000" dirty="0">
                <a:solidFill>
                  <a:srgbClr val="3C536F"/>
                </a:solidFill>
              </a:rPr>
              <a:t>Refrigerated Case Lighting (R100) will be calculated based upon linear feet of case lighting</a:t>
            </a:r>
          </a:p>
          <a:p>
            <a:pPr marL="285750" indent="-285750">
              <a:buClr>
                <a:schemeClr val="accent2"/>
              </a:buClr>
              <a:buFont typeface="Arial" pitchFamily="34" charset="0"/>
              <a:buChar char="•"/>
            </a:pPr>
            <a:endParaRPr lang="en-US" sz="2000" dirty="0">
              <a:solidFill>
                <a:srgbClr val="3C536F"/>
              </a:solidFill>
            </a:endParaRPr>
          </a:p>
          <a:p>
            <a:pPr marL="742950" lvl="1" indent="-285750">
              <a:buClr>
                <a:schemeClr val="accent6"/>
              </a:buClr>
              <a:buFont typeface="Arial" pitchFamily="34" charset="0"/>
              <a:buChar char="•"/>
            </a:pPr>
            <a:r>
              <a:rPr lang="en-US" sz="2000" dirty="0" smtClean="0">
                <a:solidFill>
                  <a:srgbClr val="3C536F"/>
                </a:solidFill>
              </a:rPr>
              <a:t>Reduction </a:t>
            </a:r>
            <a:r>
              <a:rPr lang="en-US" sz="2000" dirty="0">
                <a:solidFill>
                  <a:srgbClr val="3C536F"/>
                </a:solidFill>
              </a:rPr>
              <a:t>in some rebate categories</a:t>
            </a:r>
          </a:p>
          <a:p>
            <a:pPr marL="1257300" lvl="2" indent="-342900">
              <a:buClr>
                <a:schemeClr val="accent2"/>
              </a:buClr>
              <a:buFont typeface="Franklin Gothic Book" panose="020B0503020102020204" pitchFamily="34" charset="0"/>
              <a:buChar char="–"/>
            </a:pPr>
            <a:r>
              <a:rPr lang="en-US" sz="2000" dirty="0">
                <a:solidFill>
                  <a:srgbClr val="3C536F"/>
                </a:solidFill>
              </a:rPr>
              <a:t>LED Linear panels</a:t>
            </a:r>
          </a:p>
          <a:p>
            <a:pPr marL="1257300" lvl="2" indent="-342900">
              <a:buClr>
                <a:schemeClr val="accent2"/>
              </a:buClr>
              <a:buFont typeface="Franklin Gothic Book" panose="020B0503020102020204" pitchFamily="34" charset="0"/>
              <a:buChar char="–"/>
            </a:pPr>
            <a:r>
              <a:rPr lang="en-US" sz="2000" dirty="0">
                <a:solidFill>
                  <a:srgbClr val="3C536F"/>
                </a:solidFill>
              </a:rPr>
              <a:t>LED High Bay fixtures rebate reduced and clarified</a:t>
            </a:r>
          </a:p>
          <a:p>
            <a:pPr marL="1257300" lvl="2" indent="-342900">
              <a:buClr>
                <a:schemeClr val="accent2"/>
              </a:buClr>
              <a:buFont typeface="Franklin Gothic Book" panose="020B0503020102020204" pitchFamily="34" charset="0"/>
              <a:buChar char="–"/>
            </a:pPr>
            <a:r>
              <a:rPr lang="en-US" sz="2000" dirty="0">
                <a:solidFill>
                  <a:srgbClr val="3C536F"/>
                </a:solidFill>
              </a:rPr>
              <a:t>Replacement of T8 fixtures</a:t>
            </a:r>
          </a:p>
          <a:p>
            <a:pPr marL="742950" lvl="1" indent="-285750">
              <a:buClr>
                <a:schemeClr val="accent2"/>
              </a:buClr>
              <a:buFont typeface="Arial" pitchFamily="34" charset="0"/>
              <a:buChar char="•"/>
            </a:pPr>
            <a:endParaRPr lang="en-US" sz="2000" dirty="0" smtClean="0"/>
          </a:p>
        </p:txBody>
      </p:sp>
      <p:sp>
        <p:nvSpPr>
          <p:cNvPr id="5" name="TextBox 4"/>
          <p:cNvSpPr txBox="1"/>
          <p:nvPr/>
        </p:nvSpPr>
        <p:spPr>
          <a:xfrm>
            <a:off x="228600" y="160867"/>
            <a:ext cx="6019800" cy="584775"/>
          </a:xfrm>
          <a:prstGeom prst="rect">
            <a:avLst/>
          </a:prstGeom>
          <a:noFill/>
        </p:spPr>
        <p:txBody>
          <a:bodyPr wrap="square" rtlCol="0">
            <a:spAutoFit/>
          </a:bodyPr>
          <a:lstStyle/>
          <a:p>
            <a:r>
              <a:rPr lang="en-US" sz="3200" b="1" dirty="0" smtClean="0">
                <a:solidFill>
                  <a:schemeClr val="accent6">
                    <a:lumMod val="75000"/>
                  </a:schemeClr>
                </a:solidFill>
                <a:latin typeface="+mj-lt"/>
              </a:rPr>
              <a:t>Program Updates (continued)</a:t>
            </a:r>
            <a:endParaRPr lang="en-US" sz="3200" b="1" dirty="0">
              <a:solidFill>
                <a:schemeClr val="accent6">
                  <a:lumMod val="75000"/>
                </a:schemeClr>
              </a:solidFill>
              <a:latin typeface="+mj-lt"/>
            </a:endParaRPr>
          </a:p>
        </p:txBody>
      </p:sp>
    </p:spTree>
    <p:extLst>
      <p:ext uri="{BB962C8B-B14F-4D97-AF65-F5344CB8AC3E}">
        <p14:creationId xmlns:p14="http://schemas.microsoft.com/office/powerpoint/2010/main" val="319367569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 y="160867"/>
            <a:ext cx="6019800" cy="584775"/>
          </a:xfrm>
          <a:prstGeom prst="rect">
            <a:avLst/>
          </a:prstGeom>
          <a:noFill/>
        </p:spPr>
        <p:txBody>
          <a:bodyPr wrap="square" rtlCol="0">
            <a:spAutoFit/>
          </a:bodyPr>
          <a:lstStyle/>
          <a:p>
            <a:r>
              <a:rPr lang="en-US" sz="3200" b="1" dirty="0" smtClean="0">
                <a:solidFill>
                  <a:schemeClr val="accent6">
                    <a:lumMod val="75000"/>
                  </a:schemeClr>
                </a:solidFill>
                <a:latin typeface="+mj-lt"/>
              </a:rPr>
              <a:t>Project Steps (Pre-Installation)</a:t>
            </a:r>
            <a:endParaRPr lang="en-US" sz="3200" b="1" dirty="0">
              <a:solidFill>
                <a:schemeClr val="accent6">
                  <a:lumMod val="75000"/>
                </a:schemeClr>
              </a:solidFill>
              <a:latin typeface="+mj-lt"/>
            </a:endParaRPr>
          </a:p>
        </p:txBody>
      </p:sp>
      <p:sp>
        <p:nvSpPr>
          <p:cNvPr id="8" name="Content Placeholder 2"/>
          <p:cNvSpPr txBox="1">
            <a:spLocks/>
          </p:cNvSpPr>
          <p:nvPr/>
        </p:nvSpPr>
        <p:spPr>
          <a:xfrm>
            <a:off x="228600" y="914400"/>
            <a:ext cx="8595360" cy="4846638"/>
          </a:xfrm>
          <a:prstGeom prst="rect">
            <a:avLst/>
          </a:prstGeom>
        </p:spPr>
        <p:txBody>
          <a:bodyPr>
            <a:normAutofit/>
          </a:bodyPr>
          <a:lstStyle>
            <a:lvl1pPr marL="228600" marR="0" indent="-228600" algn="l" defTabSz="457200" rtl="0" eaLnBrk="1" fontAlgn="auto" latinLnBrk="0" hangingPunct="1">
              <a:lnSpc>
                <a:spcPct val="100000"/>
              </a:lnSpc>
              <a:spcBef>
                <a:spcPts val="300"/>
              </a:spcBef>
              <a:spcAft>
                <a:spcPts val="0"/>
              </a:spcAft>
              <a:buClr>
                <a:srgbClr val="F95D0D"/>
              </a:buClr>
              <a:buSzTx/>
              <a:buFont typeface="Arial"/>
              <a:buChar char="•"/>
              <a:tabLst/>
              <a:defRPr sz="2400" b="0" kern="1200">
                <a:solidFill>
                  <a:srgbClr val="3C536F"/>
                </a:solidFill>
                <a:latin typeface="+mn-lt"/>
                <a:ea typeface="+mn-ea"/>
                <a:cs typeface="+mn-cs"/>
              </a:defRPr>
            </a:lvl1pPr>
            <a:lvl2pPr marL="457200" marR="0" indent="-228600" algn="l" defTabSz="457200" rtl="0" eaLnBrk="1" fontAlgn="auto" latinLnBrk="0" hangingPunct="1">
              <a:lnSpc>
                <a:spcPct val="100000"/>
              </a:lnSpc>
              <a:spcBef>
                <a:spcPts val="300"/>
              </a:spcBef>
              <a:spcAft>
                <a:spcPts val="0"/>
              </a:spcAft>
              <a:buClr>
                <a:srgbClr val="F95D0D"/>
              </a:buClr>
              <a:buSzPct val="80000"/>
              <a:buFont typeface="Arial"/>
              <a:buChar char="–"/>
              <a:tabLst/>
              <a:defRPr sz="2200" kern="1200">
                <a:solidFill>
                  <a:srgbClr val="3C536F"/>
                </a:solidFill>
                <a:latin typeface="+mn-lt"/>
                <a:ea typeface="+mn-ea"/>
                <a:cs typeface="+mn-cs"/>
              </a:defRPr>
            </a:lvl2pPr>
            <a:lvl3pPr marL="685800" marR="0" indent="-228600" algn="l" defTabSz="457200" rtl="0" eaLnBrk="1" fontAlgn="auto" latinLnBrk="0" hangingPunct="1">
              <a:lnSpc>
                <a:spcPct val="100000"/>
              </a:lnSpc>
              <a:spcBef>
                <a:spcPts val="300"/>
              </a:spcBef>
              <a:spcAft>
                <a:spcPts val="0"/>
              </a:spcAft>
              <a:buClr>
                <a:srgbClr val="F95D0D"/>
              </a:buClr>
              <a:buSzPct val="80000"/>
              <a:buFont typeface="Arial"/>
              <a:buChar char="•"/>
              <a:tabLst/>
              <a:defRPr sz="2000" kern="1200">
                <a:solidFill>
                  <a:srgbClr val="3C536F"/>
                </a:solidFill>
                <a:latin typeface="+mn-lt"/>
                <a:ea typeface="+mn-ea"/>
                <a:cs typeface="+mn-cs"/>
              </a:defRPr>
            </a:lvl3pPr>
            <a:lvl4pPr marL="914400" marR="0" indent="-228600" algn="l" defTabSz="457200" rtl="0" eaLnBrk="1" fontAlgn="auto" latinLnBrk="0" hangingPunct="1">
              <a:lnSpc>
                <a:spcPct val="100000"/>
              </a:lnSpc>
              <a:spcBef>
                <a:spcPts val="300"/>
              </a:spcBef>
              <a:spcAft>
                <a:spcPts val="0"/>
              </a:spcAft>
              <a:buClr>
                <a:srgbClr val="F95D0D"/>
              </a:buClr>
              <a:buSzPct val="80000"/>
              <a:buFont typeface="Arial"/>
              <a:buChar char="–"/>
              <a:tabLst/>
              <a:defRPr sz="1600" kern="1200">
                <a:solidFill>
                  <a:srgbClr val="3C536F"/>
                </a:solidFill>
                <a:latin typeface="+mn-lt"/>
                <a:ea typeface="+mn-ea"/>
                <a:cs typeface="+mn-cs"/>
              </a:defRPr>
            </a:lvl4pPr>
            <a:lvl5pPr marL="1143000" marR="0" indent="-228600" algn="l" defTabSz="457200" rtl="0" eaLnBrk="1" fontAlgn="auto" latinLnBrk="0" hangingPunct="1">
              <a:lnSpc>
                <a:spcPct val="100000"/>
              </a:lnSpc>
              <a:spcBef>
                <a:spcPts val="300"/>
              </a:spcBef>
              <a:spcAft>
                <a:spcPts val="0"/>
              </a:spcAft>
              <a:buClr>
                <a:srgbClr val="F95D0D"/>
              </a:buClr>
              <a:buSzPct val="80000"/>
              <a:buFont typeface="Arial"/>
              <a:buChar char="•"/>
              <a:tabLst/>
              <a:defRPr sz="1600" kern="1200">
                <a:solidFill>
                  <a:srgbClr val="3C536F"/>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pPr>
              <a:buClr>
                <a:schemeClr val="accent6"/>
              </a:buClr>
            </a:pPr>
            <a:r>
              <a:rPr lang="en-US" dirty="0" smtClean="0"/>
              <a:t>Send in packaged application</a:t>
            </a:r>
          </a:p>
          <a:p>
            <a:pPr lvl="1"/>
            <a:r>
              <a:rPr lang="en-US" dirty="0" smtClean="0"/>
              <a:t>Application, cut sheets, proposal, W-9</a:t>
            </a:r>
          </a:p>
          <a:p>
            <a:pPr lvl="1"/>
            <a:r>
              <a:rPr lang="en-US" dirty="0" smtClean="0"/>
              <a:t>Where?</a:t>
            </a:r>
          </a:p>
          <a:p>
            <a:pPr lvl="2"/>
            <a:r>
              <a:rPr lang="en-US" dirty="0" smtClean="0"/>
              <a:t>Retrofit </a:t>
            </a:r>
            <a:r>
              <a:rPr lang="en-US" dirty="0"/>
              <a:t>mailbox  </a:t>
            </a:r>
            <a:r>
              <a:rPr lang="en-US" b="1" dirty="0">
                <a:solidFill>
                  <a:srgbClr val="FF0000"/>
                </a:solidFill>
              </a:rPr>
              <a:t>CEPLI@PSEG.COM</a:t>
            </a:r>
            <a:endParaRPr lang="en-US" b="1" dirty="0" smtClean="0">
              <a:solidFill>
                <a:srgbClr val="FF0000"/>
              </a:solidFill>
            </a:endParaRPr>
          </a:p>
          <a:p>
            <a:pPr lvl="2"/>
            <a:r>
              <a:rPr lang="en-US" dirty="0" smtClean="0"/>
              <a:t>Managed account executive</a:t>
            </a:r>
          </a:p>
          <a:p>
            <a:pPr lvl="2">
              <a:buClr>
                <a:schemeClr val="accent6"/>
              </a:buClr>
            </a:pPr>
            <a:r>
              <a:rPr lang="en-US" dirty="0"/>
              <a:t>Energy Consultant (EC) or Project Coordinator (PC)</a:t>
            </a:r>
          </a:p>
          <a:p>
            <a:pPr>
              <a:buClr>
                <a:schemeClr val="accent6"/>
              </a:buClr>
            </a:pPr>
            <a:r>
              <a:rPr lang="en-US" dirty="0" smtClean="0"/>
              <a:t>Set up pre-inspection (EC)</a:t>
            </a:r>
          </a:p>
          <a:p>
            <a:pPr lvl="1"/>
            <a:r>
              <a:rPr lang="en-US" dirty="0" smtClean="0"/>
              <a:t>Verify existing conditions and gather other necessary information example – ceiling height</a:t>
            </a:r>
          </a:p>
          <a:p>
            <a:pPr>
              <a:buClr>
                <a:schemeClr val="accent6"/>
              </a:buClr>
            </a:pPr>
            <a:r>
              <a:rPr lang="en-US" dirty="0" smtClean="0"/>
              <a:t>PSEG completes analysis, moves it to pre-approval</a:t>
            </a:r>
          </a:p>
          <a:p>
            <a:pPr lvl="1"/>
            <a:r>
              <a:rPr lang="en-US" dirty="0" smtClean="0"/>
              <a:t>Customer receives letter with pre-approved amount</a:t>
            </a:r>
            <a:endParaRPr lang="en-US" dirty="0"/>
          </a:p>
        </p:txBody>
      </p:sp>
    </p:spTree>
    <p:extLst>
      <p:ext uri="{BB962C8B-B14F-4D97-AF65-F5344CB8AC3E}">
        <p14:creationId xmlns:p14="http://schemas.microsoft.com/office/powerpoint/2010/main" val="107554293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t>Change of Scope</a:t>
            </a:r>
            <a:endParaRPr lang="en-US" dirty="0"/>
          </a:p>
        </p:txBody>
      </p:sp>
      <p:sp>
        <p:nvSpPr>
          <p:cNvPr id="4" name="Content Placeholder 3"/>
          <p:cNvSpPr>
            <a:spLocks noGrp="1"/>
          </p:cNvSpPr>
          <p:nvPr>
            <p:ph idx="1"/>
          </p:nvPr>
        </p:nvSpPr>
        <p:spPr/>
        <p:txBody>
          <a:bodyPr>
            <a:normAutofit/>
          </a:bodyPr>
          <a:lstStyle/>
          <a:p>
            <a:r>
              <a:rPr lang="en-US" dirty="0" smtClean="0"/>
              <a:t>Change in fixtures, lamps or ballasts – Let us know</a:t>
            </a:r>
          </a:p>
          <a:p>
            <a:r>
              <a:rPr lang="en-US" dirty="0" smtClean="0"/>
              <a:t>Change in quantities – Let us know</a:t>
            </a:r>
          </a:p>
          <a:p>
            <a:r>
              <a:rPr lang="en-US" dirty="0" smtClean="0"/>
              <a:t>Increased scope – Let us know</a:t>
            </a:r>
          </a:p>
          <a:p>
            <a:r>
              <a:rPr lang="en-US" dirty="0" smtClean="0"/>
              <a:t>Send us  a new:</a:t>
            </a:r>
          </a:p>
          <a:p>
            <a:pPr lvl="1"/>
            <a:r>
              <a:rPr lang="en-US" sz="2400" dirty="0" smtClean="0"/>
              <a:t>Cutsheet</a:t>
            </a:r>
          </a:p>
          <a:p>
            <a:pPr lvl="1"/>
            <a:r>
              <a:rPr lang="en-US" sz="2400" dirty="0" smtClean="0"/>
              <a:t>Worksheet – may need another inspection</a:t>
            </a:r>
          </a:p>
          <a:p>
            <a:pPr lvl="1"/>
            <a:endParaRPr lang="en-US" sz="2400" dirty="0"/>
          </a:p>
          <a:p>
            <a:pPr lvl="1"/>
            <a:r>
              <a:rPr lang="en-US" sz="2400" b="1" dirty="0" smtClean="0">
                <a:solidFill>
                  <a:srgbClr val="FF0000"/>
                </a:solidFill>
              </a:rPr>
              <a:t>Keep us informed or you could risk your preapproval</a:t>
            </a:r>
            <a:endParaRPr lang="en-US" sz="2400" b="1" dirty="0">
              <a:solidFill>
                <a:srgbClr val="FF0000"/>
              </a:solidFill>
            </a:endParaRPr>
          </a:p>
        </p:txBody>
      </p:sp>
    </p:spTree>
    <p:extLst>
      <p:ext uri="{BB962C8B-B14F-4D97-AF65-F5344CB8AC3E}">
        <p14:creationId xmlns:p14="http://schemas.microsoft.com/office/powerpoint/2010/main" val="103535374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 y="160867"/>
            <a:ext cx="6553200" cy="584775"/>
          </a:xfrm>
          <a:prstGeom prst="rect">
            <a:avLst/>
          </a:prstGeom>
          <a:noFill/>
        </p:spPr>
        <p:txBody>
          <a:bodyPr wrap="square" rtlCol="0">
            <a:spAutoFit/>
          </a:bodyPr>
          <a:lstStyle/>
          <a:p>
            <a:r>
              <a:rPr lang="en-US" sz="3200" b="1" dirty="0" smtClean="0">
                <a:solidFill>
                  <a:schemeClr val="accent6">
                    <a:lumMod val="75000"/>
                  </a:schemeClr>
                </a:solidFill>
                <a:latin typeface="+mj-lt"/>
              </a:rPr>
              <a:t>Project Steps (Post-Installation)</a:t>
            </a:r>
            <a:endParaRPr lang="en-US" sz="3200" b="1" dirty="0">
              <a:solidFill>
                <a:schemeClr val="accent6">
                  <a:lumMod val="75000"/>
                </a:schemeClr>
              </a:solidFill>
              <a:latin typeface="+mj-lt"/>
            </a:endParaRPr>
          </a:p>
        </p:txBody>
      </p:sp>
      <p:sp>
        <p:nvSpPr>
          <p:cNvPr id="8" name="Content Placeholder 2"/>
          <p:cNvSpPr txBox="1">
            <a:spLocks/>
          </p:cNvSpPr>
          <p:nvPr/>
        </p:nvSpPr>
        <p:spPr>
          <a:xfrm>
            <a:off x="228600" y="914400"/>
            <a:ext cx="8595360" cy="4846638"/>
          </a:xfrm>
          <a:prstGeom prst="rect">
            <a:avLst/>
          </a:prstGeom>
        </p:spPr>
        <p:txBody>
          <a:bodyPr>
            <a:normAutofit/>
          </a:bodyPr>
          <a:lstStyle>
            <a:lvl1pPr marL="228600" marR="0" indent="-228600" algn="l" defTabSz="457200" rtl="0" eaLnBrk="1" fontAlgn="auto" latinLnBrk="0" hangingPunct="1">
              <a:lnSpc>
                <a:spcPct val="100000"/>
              </a:lnSpc>
              <a:spcBef>
                <a:spcPts val="300"/>
              </a:spcBef>
              <a:spcAft>
                <a:spcPts val="0"/>
              </a:spcAft>
              <a:buClr>
                <a:srgbClr val="F95D0D"/>
              </a:buClr>
              <a:buSzTx/>
              <a:buFont typeface="Arial"/>
              <a:buChar char="•"/>
              <a:tabLst/>
              <a:defRPr sz="2400" b="0" kern="1200">
                <a:solidFill>
                  <a:srgbClr val="3C536F"/>
                </a:solidFill>
                <a:latin typeface="+mn-lt"/>
                <a:ea typeface="+mn-ea"/>
                <a:cs typeface="+mn-cs"/>
              </a:defRPr>
            </a:lvl1pPr>
            <a:lvl2pPr marL="457200" marR="0" indent="-228600" algn="l" defTabSz="457200" rtl="0" eaLnBrk="1" fontAlgn="auto" latinLnBrk="0" hangingPunct="1">
              <a:lnSpc>
                <a:spcPct val="100000"/>
              </a:lnSpc>
              <a:spcBef>
                <a:spcPts val="300"/>
              </a:spcBef>
              <a:spcAft>
                <a:spcPts val="0"/>
              </a:spcAft>
              <a:buClr>
                <a:srgbClr val="F95D0D"/>
              </a:buClr>
              <a:buSzPct val="80000"/>
              <a:buFont typeface="Arial"/>
              <a:buChar char="–"/>
              <a:tabLst/>
              <a:defRPr sz="2200" kern="1200">
                <a:solidFill>
                  <a:srgbClr val="3C536F"/>
                </a:solidFill>
                <a:latin typeface="+mn-lt"/>
                <a:ea typeface="+mn-ea"/>
                <a:cs typeface="+mn-cs"/>
              </a:defRPr>
            </a:lvl2pPr>
            <a:lvl3pPr marL="685800" marR="0" indent="-228600" algn="l" defTabSz="457200" rtl="0" eaLnBrk="1" fontAlgn="auto" latinLnBrk="0" hangingPunct="1">
              <a:lnSpc>
                <a:spcPct val="100000"/>
              </a:lnSpc>
              <a:spcBef>
                <a:spcPts val="300"/>
              </a:spcBef>
              <a:spcAft>
                <a:spcPts val="0"/>
              </a:spcAft>
              <a:buClr>
                <a:srgbClr val="F95D0D"/>
              </a:buClr>
              <a:buSzPct val="80000"/>
              <a:buFont typeface="Arial"/>
              <a:buChar char="•"/>
              <a:tabLst/>
              <a:defRPr sz="2000" kern="1200">
                <a:solidFill>
                  <a:srgbClr val="3C536F"/>
                </a:solidFill>
                <a:latin typeface="+mn-lt"/>
                <a:ea typeface="+mn-ea"/>
                <a:cs typeface="+mn-cs"/>
              </a:defRPr>
            </a:lvl3pPr>
            <a:lvl4pPr marL="914400" marR="0" indent="-228600" algn="l" defTabSz="457200" rtl="0" eaLnBrk="1" fontAlgn="auto" latinLnBrk="0" hangingPunct="1">
              <a:lnSpc>
                <a:spcPct val="100000"/>
              </a:lnSpc>
              <a:spcBef>
                <a:spcPts val="300"/>
              </a:spcBef>
              <a:spcAft>
                <a:spcPts val="0"/>
              </a:spcAft>
              <a:buClr>
                <a:srgbClr val="F95D0D"/>
              </a:buClr>
              <a:buSzPct val="80000"/>
              <a:buFont typeface="Arial"/>
              <a:buChar char="–"/>
              <a:tabLst/>
              <a:defRPr sz="1600" kern="1200">
                <a:solidFill>
                  <a:srgbClr val="3C536F"/>
                </a:solidFill>
                <a:latin typeface="+mn-lt"/>
                <a:ea typeface="+mn-ea"/>
                <a:cs typeface="+mn-cs"/>
              </a:defRPr>
            </a:lvl4pPr>
            <a:lvl5pPr marL="1143000" marR="0" indent="-228600" algn="l" defTabSz="457200" rtl="0" eaLnBrk="1" fontAlgn="auto" latinLnBrk="0" hangingPunct="1">
              <a:lnSpc>
                <a:spcPct val="100000"/>
              </a:lnSpc>
              <a:spcBef>
                <a:spcPts val="300"/>
              </a:spcBef>
              <a:spcAft>
                <a:spcPts val="0"/>
              </a:spcAft>
              <a:buClr>
                <a:srgbClr val="F95D0D"/>
              </a:buClr>
              <a:buSzPct val="80000"/>
              <a:buFont typeface="Arial"/>
              <a:buChar char="•"/>
              <a:tabLst/>
              <a:defRPr sz="1600" kern="1200">
                <a:solidFill>
                  <a:srgbClr val="3C536F"/>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pPr>
              <a:buClr>
                <a:schemeClr val="accent6"/>
              </a:buClr>
            </a:pPr>
            <a:r>
              <a:rPr lang="en-US" dirty="0" smtClean="0"/>
              <a:t>Send in invoice and project completion certificate (PCC)</a:t>
            </a:r>
          </a:p>
          <a:p>
            <a:pPr lvl="1"/>
            <a:r>
              <a:rPr lang="en-US" dirty="0" smtClean="0"/>
              <a:t>PCC attached to your preapproval letter or can be found on PSEG’s website</a:t>
            </a:r>
          </a:p>
          <a:p>
            <a:pPr lvl="1"/>
            <a:r>
              <a:rPr lang="en-US" dirty="0" smtClean="0"/>
              <a:t>Where?</a:t>
            </a:r>
          </a:p>
          <a:p>
            <a:pPr lvl="2">
              <a:buClr>
                <a:schemeClr val="accent6"/>
              </a:buClr>
            </a:pPr>
            <a:r>
              <a:rPr lang="en-US" dirty="0" smtClean="0"/>
              <a:t>Retrofit </a:t>
            </a:r>
            <a:r>
              <a:rPr lang="en-US" dirty="0"/>
              <a:t>mailbox  CEPLI@PSEG.COM</a:t>
            </a:r>
            <a:endParaRPr lang="en-US" dirty="0" smtClean="0"/>
          </a:p>
          <a:p>
            <a:pPr lvl="2">
              <a:buClr>
                <a:schemeClr val="accent6"/>
              </a:buClr>
            </a:pPr>
            <a:r>
              <a:rPr lang="en-US" dirty="0" smtClean="0"/>
              <a:t>Managed account executive</a:t>
            </a:r>
          </a:p>
          <a:p>
            <a:pPr lvl="2">
              <a:buClr>
                <a:schemeClr val="accent6"/>
              </a:buClr>
            </a:pPr>
            <a:r>
              <a:rPr lang="en-US" dirty="0" smtClean="0"/>
              <a:t>Energy Consultant (EC) or Project Coordinator (PC)</a:t>
            </a:r>
          </a:p>
          <a:p>
            <a:pPr lvl="2">
              <a:buClr>
                <a:schemeClr val="accent6"/>
              </a:buClr>
            </a:pPr>
            <a:r>
              <a:rPr lang="en-US" dirty="0" smtClean="0"/>
              <a:t>Set up post-inspection</a:t>
            </a:r>
          </a:p>
          <a:p>
            <a:pPr lvl="1"/>
            <a:r>
              <a:rPr lang="en-US" dirty="0" smtClean="0"/>
              <a:t>Verify installed as per proposal/invoices </a:t>
            </a:r>
          </a:p>
          <a:p>
            <a:pPr>
              <a:buClr>
                <a:schemeClr val="accent6"/>
              </a:buClr>
            </a:pPr>
            <a:r>
              <a:rPr lang="en-US" dirty="0" smtClean="0"/>
              <a:t>PSEG packages for payment</a:t>
            </a:r>
          </a:p>
        </p:txBody>
      </p:sp>
    </p:spTree>
    <p:extLst>
      <p:ext uri="{BB962C8B-B14F-4D97-AF65-F5344CB8AC3E}">
        <p14:creationId xmlns:p14="http://schemas.microsoft.com/office/powerpoint/2010/main" val="55759290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extBox 26"/>
          <p:cNvSpPr txBox="1"/>
          <p:nvPr/>
        </p:nvSpPr>
        <p:spPr>
          <a:xfrm>
            <a:off x="444500" y="1295400"/>
            <a:ext cx="8318500" cy="5262979"/>
          </a:xfrm>
          <a:prstGeom prst="rect">
            <a:avLst/>
          </a:prstGeom>
          <a:noFill/>
        </p:spPr>
        <p:txBody>
          <a:bodyPr wrap="square" rtlCol="0">
            <a:spAutoFit/>
          </a:bodyPr>
          <a:lstStyle/>
          <a:p>
            <a:pPr marL="285750" indent="-285750">
              <a:buClr>
                <a:schemeClr val="accent6"/>
              </a:buClr>
              <a:buFont typeface="Arial" panose="020B0604020202020204" pitchFamily="34" charset="0"/>
              <a:buChar char="•"/>
            </a:pPr>
            <a:r>
              <a:rPr lang="en-US" sz="2400" dirty="0" smtClean="0">
                <a:solidFill>
                  <a:schemeClr val="accent6">
                    <a:lumMod val="75000"/>
                  </a:schemeClr>
                </a:solidFill>
              </a:rPr>
              <a:t>Website</a:t>
            </a:r>
          </a:p>
          <a:p>
            <a:pPr marL="800100" lvl="1" indent="-342900">
              <a:buClr>
                <a:schemeClr val="accent2"/>
              </a:buClr>
              <a:buFont typeface="Franklin Gothic Book" panose="020B0503020102020204" pitchFamily="34" charset="0"/>
              <a:buChar char="–"/>
            </a:pPr>
            <a:r>
              <a:rPr lang="en-US" sz="2400" dirty="0" smtClean="0">
                <a:solidFill>
                  <a:schemeClr val="accent6">
                    <a:lumMod val="75000"/>
                  </a:schemeClr>
                </a:solidFill>
                <a:hlinkClick r:id="rId2"/>
              </a:rPr>
              <a:t>www.psegliny.com/page.cfm/Commercial/Efficiency</a:t>
            </a:r>
            <a:endParaRPr lang="en-US" sz="2400" dirty="0" smtClean="0">
              <a:solidFill>
                <a:schemeClr val="accent6">
                  <a:lumMod val="75000"/>
                </a:schemeClr>
              </a:solidFill>
            </a:endParaRPr>
          </a:p>
          <a:p>
            <a:pPr marL="800100" lvl="1" indent="-342900">
              <a:buClr>
                <a:schemeClr val="accent2"/>
              </a:buClr>
              <a:buFont typeface="Franklin Gothic Book" panose="020B0503020102020204" pitchFamily="34" charset="0"/>
              <a:buChar char="–"/>
            </a:pPr>
            <a:r>
              <a:rPr lang="en-US" sz="2400" u="sng" dirty="0">
                <a:solidFill>
                  <a:schemeClr val="accent6">
                    <a:lumMod val="75000"/>
                  </a:schemeClr>
                </a:solidFill>
              </a:rPr>
              <a:t>https://www.psegliny.com/page.cfm/Efficiency</a:t>
            </a:r>
          </a:p>
          <a:p>
            <a:pPr marL="285750" indent="-285750">
              <a:buClr>
                <a:schemeClr val="accent6"/>
              </a:buClr>
              <a:buFont typeface="Arial" panose="020B0604020202020204" pitchFamily="34" charset="0"/>
              <a:buChar char="•"/>
            </a:pPr>
            <a:r>
              <a:rPr lang="en-US" sz="2400" dirty="0">
                <a:solidFill>
                  <a:schemeClr val="accent6">
                    <a:lumMod val="75000"/>
                  </a:schemeClr>
                </a:solidFill>
              </a:rPr>
              <a:t>New Office Address:  15 Park Drive, Melville</a:t>
            </a:r>
          </a:p>
          <a:p>
            <a:pPr>
              <a:buClr>
                <a:schemeClr val="accent2"/>
              </a:buClr>
            </a:pPr>
            <a:endParaRPr lang="en-US" sz="2400" dirty="0">
              <a:solidFill>
                <a:schemeClr val="accent6">
                  <a:lumMod val="75000"/>
                </a:schemeClr>
              </a:solidFill>
            </a:endParaRPr>
          </a:p>
          <a:p>
            <a:pPr marL="285750" indent="-285750">
              <a:buClr>
                <a:schemeClr val="accent6"/>
              </a:buClr>
              <a:buFont typeface="Arial" panose="020B0604020202020204" pitchFamily="34" charset="0"/>
              <a:buChar char="•"/>
            </a:pPr>
            <a:r>
              <a:rPr lang="en-US" sz="2400" dirty="0">
                <a:solidFill>
                  <a:schemeClr val="accent6">
                    <a:lumMod val="75000"/>
                  </a:schemeClr>
                </a:solidFill>
              </a:rPr>
              <a:t>Mailbox:  </a:t>
            </a:r>
            <a:r>
              <a:rPr lang="en-US" sz="2400" dirty="0">
                <a:hlinkClick r:id="rId3"/>
              </a:rPr>
              <a:t>cepli@pseg.com</a:t>
            </a:r>
            <a:endParaRPr lang="en-US" sz="2400" dirty="0"/>
          </a:p>
          <a:p>
            <a:pPr>
              <a:buClr>
                <a:schemeClr val="accent2"/>
              </a:buClr>
            </a:pPr>
            <a:endParaRPr lang="en-US" sz="2400" dirty="0">
              <a:solidFill>
                <a:schemeClr val="accent6">
                  <a:lumMod val="75000"/>
                </a:schemeClr>
              </a:solidFill>
            </a:endParaRPr>
          </a:p>
          <a:p>
            <a:pPr marL="342900" indent="-342900">
              <a:buClr>
                <a:schemeClr val="accent6"/>
              </a:buClr>
              <a:buFont typeface="Arial" panose="020B0604020202020204" pitchFamily="34" charset="0"/>
              <a:buChar char="•"/>
            </a:pPr>
            <a:r>
              <a:rPr lang="en-US" sz="2400" dirty="0" smtClean="0">
                <a:solidFill>
                  <a:schemeClr val="accent6">
                    <a:lumMod val="75000"/>
                  </a:schemeClr>
                </a:solidFill>
              </a:rPr>
              <a:t>Commercial Contractor meetings are every Tuesday and Friday at 9 am</a:t>
            </a:r>
          </a:p>
          <a:p>
            <a:pPr marL="342900" indent="-342900">
              <a:buClr>
                <a:schemeClr val="accent6"/>
              </a:buClr>
              <a:buFont typeface="Arial" panose="020B0604020202020204" pitchFamily="34" charset="0"/>
              <a:buChar char="•"/>
            </a:pPr>
            <a:r>
              <a:rPr lang="en-US" sz="2400" dirty="0" smtClean="0">
                <a:solidFill>
                  <a:schemeClr val="accent6">
                    <a:lumMod val="75000"/>
                  </a:schemeClr>
                </a:solidFill>
              </a:rPr>
              <a:t>Residential Contractor </a:t>
            </a:r>
            <a:r>
              <a:rPr lang="en-US" sz="2400" dirty="0">
                <a:solidFill>
                  <a:schemeClr val="accent6">
                    <a:lumMod val="75000"/>
                  </a:schemeClr>
                </a:solidFill>
              </a:rPr>
              <a:t>meetings are every </a:t>
            </a:r>
            <a:r>
              <a:rPr lang="en-US" sz="2400" dirty="0" smtClean="0">
                <a:solidFill>
                  <a:schemeClr val="accent6">
                    <a:lumMod val="75000"/>
                  </a:schemeClr>
                </a:solidFill>
              </a:rPr>
              <a:t>Friday </a:t>
            </a:r>
            <a:r>
              <a:rPr lang="en-US" sz="2400" dirty="0">
                <a:solidFill>
                  <a:schemeClr val="accent6">
                    <a:lumMod val="75000"/>
                  </a:schemeClr>
                </a:solidFill>
              </a:rPr>
              <a:t>at 9 </a:t>
            </a:r>
            <a:r>
              <a:rPr lang="en-US" sz="2400" dirty="0" smtClean="0">
                <a:solidFill>
                  <a:schemeClr val="accent6">
                    <a:lumMod val="75000"/>
                  </a:schemeClr>
                </a:solidFill>
              </a:rPr>
              <a:t>am</a:t>
            </a:r>
          </a:p>
          <a:p>
            <a:pPr marL="342900" indent="-342900">
              <a:buClr>
                <a:schemeClr val="accent6"/>
              </a:buClr>
              <a:buFont typeface="Arial" panose="020B0604020202020204" pitchFamily="34" charset="0"/>
              <a:buChar char="•"/>
            </a:pPr>
            <a:r>
              <a:rPr lang="en-US" sz="2400" b="1" dirty="0">
                <a:solidFill>
                  <a:schemeClr val="accent2">
                    <a:lumMod val="60000"/>
                    <a:lumOff val="40000"/>
                  </a:schemeClr>
                </a:solidFill>
              </a:rPr>
              <a:t>October 29, </a:t>
            </a:r>
            <a:r>
              <a:rPr lang="en-US" sz="2400" b="1" dirty="0" smtClean="0">
                <a:solidFill>
                  <a:schemeClr val="accent2">
                    <a:lumMod val="60000"/>
                    <a:lumOff val="40000"/>
                  </a:schemeClr>
                </a:solidFill>
              </a:rPr>
              <a:t>2015 Annual Energy Conference </a:t>
            </a:r>
          </a:p>
          <a:p>
            <a:pPr marL="800100" lvl="1" indent="-342900">
              <a:buClr>
                <a:schemeClr val="accent6"/>
              </a:buClr>
              <a:buFont typeface="Arial" panose="020B0604020202020204" pitchFamily="34" charset="0"/>
              <a:buChar char="•"/>
            </a:pPr>
            <a:r>
              <a:rPr lang="en-US" sz="2400" b="1" dirty="0">
                <a:solidFill>
                  <a:schemeClr val="accent2">
                    <a:lumMod val="60000"/>
                    <a:lumOff val="40000"/>
                  </a:schemeClr>
                </a:solidFill>
              </a:rPr>
              <a:t>http://energyefficientli.com/register.html</a:t>
            </a:r>
            <a:endParaRPr lang="en-US" sz="2400" b="1" dirty="0">
              <a:solidFill>
                <a:schemeClr val="accent2">
                  <a:lumMod val="60000"/>
                  <a:lumOff val="40000"/>
                </a:schemeClr>
              </a:solidFill>
            </a:endParaRPr>
          </a:p>
          <a:p>
            <a:pPr>
              <a:buClr>
                <a:schemeClr val="accent2"/>
              </a:buClr>
            </a:pPr>
            <a:endParaRPr lang="en-US" sz="2400" dirty="0">
              <a:solidFill>
                <a:schemeClr val="accent6">
                  <a:lumMod val="75000"/>
                </a:schemeClr>
              </a:solidFill>
            </a:endParaRPr>
          </a:p>
          <a:p>
            <a:pPr>
              <a:buClr>
                <a:schemeClr val="accent2"/>
              </a:buClr>
            </a:pPr>
            <a:endParaRPr lang="en-US" sz="2400" dirty="0">
              <a:solidFill>
                <a:schemeClr val="accent6">
                  <a:lumMod val="75000"/>
                </a:schemeClr>
              </a:solidFill>
            </a:endParaRPr>
          </a:p>
        </p:txBody>
      </p:sp>
      <p:sp>
        <p:nvSpPr>
          <p:cNvPr id="12" name="TextBox 11"/>
          <p:cNvSpPr txBox="1"/>
          <p:nvPr/>
        </p:nvSpPr>
        <p:spPr>
          <a:xfrm>
            <a:off x="228600" y="152400"/>
            <a:ext cx="6019800" cy="637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9" tIns="45714" rIns="91429" bIns="45714" numCol="1" anchor="ctr" anchorCtr="0" compatLnSpc="1">
            <a:prstTxWarp prst="textNoShape">
              <a:avLst/>
            </a:prstTxWarp>
          </a:bodyPr>
          <a:lstStyle>
            <a:lvl1pPr fontAlgn="base">
              <a:spcBef>
                <a:spcPct val="0"/>
              </a:spcBef>
              <a:spcAft>
                <a:spcPct val="0"/>
              </a:spcAft>
              <a:defRPr sz="4000" b="1">
                <a:solidFill>
                  <a:srgbClr val="0070C0"/>
                </a:solidFill>
                <a:latin typeface="Calibri" pitchFamily="34" charset="0"/>
                <a:ea typeface="+mj-ea"/>
                <a:cs typeface="Calibri" pitchFamily="34" charset="0"/>
              </a:defRPr>
            </a:lvl1pPr>
            <a:lvl2pPr eaLnBrk="0" fontAlgn="base" hangingPunct="0">
              <a:spcBef>
                <a:spcPct val="0"/>
              </a:spcBef>
              <a:spcAft>
                <a:spcPct val="0"/>
              </a:spcAft>
              <a:defRPr sz="2400">
                <a:solidFill>
                  <a:srgbClr val="14004A"/>
                </a:solidFill>
                <a:latin typeface="Times New Roman" pitchFamily="1" charset="0"/>
                <a:ea typeface="ＭＳ Ｐゴシック" pitchFamily="1" charset="-128"/>
              </a:defRPr>
            </a:lvl2pPr>
            <a:lvl3pPr eaLnBrk="0" fontAlgn="base" hangingPunct="0">
              <a:spcBef>
                <a:spcPct val="0"/>
              </a:spcBef>
              <a:spcAft>
                <a:spcPct val="0"/>
              </a:spcAft>
              <a:defRPr sz="2400">
                <a:solidFill>
                  <a:srgbClr val="14004A"/>
                </a:solidFill>
                <a:latin typeface="Times New Roman" pitchFamily="1" charset="0"/>
                <a:ea typeface="ＭＳ Ｐゴシック" pitchFamily="1" charset="-128"/>
              </a:defRPr>
            </a:lvl3pPr>
            <a:lvl4pPr eaLnBrk="0" fontAlgn="base" hangingPunct="0">
              <a:spcBef>
                <a:spcPct val="0"/>
              </a:spcBef>
              <a:spcAft>
                <a:spcPct val="0"/>
              </a:spcAft>
              <a:defRPr sz="2400">
                <a:solidFill>
                  <a:srgbClr val="14004A"/>
                </a:solidFill>
                <a:latin typeface="Times New Roman" pitchFamily="1" charset="0"/>
                <a:ea typeface="ＭＳ Ｐゴシック" pitchFamily="1" charset="-128"/>
              </a:defRPr>
            </a:lvl4pPr>
            <a:lvl5pPr eaLnBrk="0" fontAlgn="base" hangingPunct="0">
              <a:spcBef>
                <a:spcPct val="0"/>
              </a:spcBef>
              <a:spcAft>
                <a:spcPct val="0"/>
              </a:spcAft>
              <a:defRPr sz="2400">
                <a:solidFill>
                  <a:srgbClr val="14004A"/>
                </a:solidFill>
                <a:latin typeface="Times New Roman" pitchFamily="1" charset="0"/>
                <a:ea typeface="ＭＳ Ｐゴシック" pitchFamily="1" charset="-128"/>
              </a:defRPr>
            </a:lvl5pPr>
            <a:lvl6pPr marL="457200" fontAlgn="base">
              <a:spcBef>
                <a:spcPct val="0"/>
              </a:spcBef>
              <a:spcAft>
                <a:spcPct val="0"/>
              </a:spcAft>
              <a:defRPr sz="2400">
                <a:solidFill>
                  <a:srgbClr val="14004A"/>
                </a:solidFill>
                <a:latin typeface="Times New Roman" pitchFamily="1" charset="0"/>
                <a:ea typeface="ＭＳ Ｐゴシック" pitchFamily="1" charset="-128"/>
              </a:defRPr>
            </a:lvl6pPr>
            <a:lvl7pPr marL="914400" fontAlgn="base">
              <a:spcBef>
                <a:spcPct val="0"/>
              </a:spcBef>
              <a:spcAft>
                <a:spcPct val="0"/>
              </a:spcAft>
              <a:defRPr sz="2400">
                <a:solidFill>
                  <a:srgbClr val="14004A"/>
                </a:solidFill>
                <a:latin typeface="Times New Roman" pitchFamily="1" charset="0"/>
                <a:ea typeface="ＭＳ Ｐゴシック" pitchFamily="1" charset="-128"/>
              </a:defRPr>
            </a:lvl7pPr>
            <a:lvl8pPr marL="1371600" fontAlgn="base">
              <a:spcBef>
                <a:spcPct val="0"/>
              </a:spcBef>
              <a:spcAft>
                <a:spcPct val="0"/>
              </a:spcAft>
              <a:defRPr sz="2400">
                <a:solidFill>
                  <a:srgbClr val="14004A"/>
                </a:solidFill>
                <a:latin typeface="Times New Roman" pitchFamily="1" charset="0"/>
                <a:ea typeface="ＭＳ Ｐゴシック" pitchFamily="1" charset="-128"/>
              </a:defRPr>
            </a:lvl8pPr>
            <a:lvl9pPr marL="1828800" fontAlgn="base">
              <a:spcBef>
                <a:spcPct val="0"/>
              </a:spcBef>
              <a:spcAft>
                <a:spcPct val="0"/>
              </a:spcAft>
              <a:defRPr sz="2400">
                <a:solidFill>
                  <a:srgbClr val="14004A"/>
                </a:solidFill>
                <a:latin typeface="Times New Roman" pitchFamily="1" charset="0"/>
                <a:ea typeface="ＭＳ Ｐゴシック" pitchFamily="1" charset="-128"/>
              </a:defRPr>
            </a:lvl9pPr>
          </a:lstStyle>
          <a:p>
            <a:r>
              <a:rPr lang="en-US" sz="3200" dirty="0" smtClean="0">
                <a:solidFill>
                  <a:schemeClr val="accent6">
                    <a:lumMod val="75000"/>
                  </a:schemeClr>
                </a:solidFill>
                <a:latin typeface="+mj-lt"/>
              </a:rPr>
              <a:t>General Information </a:t>
            </a:r>
          </a:p>
        </p:txBody>
      </p:sp>
      <p:sp>
        <p:nvSpPr>
          <p:cNvPr id="14" name="Rectangle 13"/>
          <p:cNvSpPr/>
          <p:nvPr/>
        </p:nvSpPr>
        <p:spPr>
          <a:xfrm>
            <a:off x="228600" y="716281"/>
            <a:ext cx="8747760" cy="45719"/>
          </a:xfrm>
          <a:prstGeom prst="rect">
            <a:avLst/>
          </a:prstGeom>
          <a:solidFill>
            <a:schemeClr val="accent6"/>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49963248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69333" y="228600"/>
            <a:ext cx="6477000" cy="584775"/>
          </a:xfrm>
          <a:prstGeom prst="rect">
            <a:avLst/>
          </a:prstGeom>
          <a:noFill/>
          <a:extLst/>
        </p:spPr>
        <p:txBody>
          <a:bodyPr wrap="square" rtlCol="0">
            <a:spAutoFit/>
          </a:bodyPr>
          <a:lstStyle>
            <a:defPPr>
              <a:defRPr lang="en-US"/>
            </a:defPPr>
            <a:lvl1pPr>
              <a:defRPr sz="2800" b="1">
                <a:solidFill>
                  <a:schemeClr val="accent6">
                    <a:lumMod val="75000"/>
                  </a:schemeClr>
                </a:solidFill>
              </a:defRPr>
            </a:lvl1pPr>
          </a:lstStyle>
          <a:p>
            <a:r>
              <a:rPr lang="en-US" sz="3200" dirty="0" smtClean="0">
                <a:latin typeface="+mj-lt"/>
              </a:rPr>
              <a:t>Questions?</a:t>
            </a:r>
            <a:endParaRPr lang="en-US" sz="3200" dirty="0">
              <a:latin typeface="+mj-lt"/>
            </a:endParaRPr>
          </a:p>
        </p:txBody>
      </p:sp>
      <p:sp>
        <p:nvSpPr>
          <p:cNvPr id="6" name="Content Placeholder 2"/>
          <p:cNvSpPr txBox="1">
            <a:spLocks/>
          </p:cNvSpPr>
          <p:nvPr/>
        </p:nvSpPr>
        <p:spPr>
          <a:xfrm>
            <a:off x="228600" y="914400"/>
            <a:ext cx="8595360" cy="4648200"/>
          </a:xfrm>
          <a:prstGeom prst="rect">
            <a:avLst/>
          </a:prstGeom>
        </p:spPr>
        <p:txBody>
          <a:bodyPr>
            <a:normAutofit/>
          </a:bodyPr>
          <a:lstStyle>
            <a:lvl1pPr marL="228600" marR="0" indent="-228600" algn="l" defTabSz="457200" rtl="0" eaLnBrk="1" fontAlgn="auto" latinLnBrk="0" hangingPunct="1">
              <a:lnSpc>
                <a:spcPct val="100000"/>
              </a:lnSpc>
              <a:spcBef>
                <a:spcPts val="300"/>
              </a:spcBef>
              <a:spcAft>
                <a:spcPts val="0"/>
              </a:spcAft>
              <a:buClr>
                <a:srgbClr val="F95D0D"/>
              </a:buClr>
              <a:buSzTx/>
              <a:buFont typeface="Arial"/>
              <a:buChar char="•"/>
              <a:tabLst/>
              <a:defRPr sz="2400" b="0" kern="1200">
                <a:solidFill>
                  <a:srgbClr val="3C536F"/>
                </a:solidFill>
                <a:latin typeface="+mn-lt"/>
                <a:ea typeface="+mn-ea"/>
                <a:cs typeface="+mn-cs"/>
              </a:defRPr>
            </a:lvl1pPr>
            <a:lvl2pPr marL="457200" marR="0" indent="-228600" algn="l" defTabSz="457200" rtl="0" eaLnBrk="1" fontAlgn="auto" latinLnBrk="0" hangingPunct="1">
              <a:lnSpc>
                <a:spcPct val="100000"/>
              </a:lnSpc>
              <a:spcBef>
                <a:spcPts val="300"/>
              </a:spcBef>
              <a:spcAft>
                <a:spcPts val="0"/>
              </a:spcAft>
              <a:buClr>
                <a:srgbClr val="F95D0D"/>
              </a:buClr>
              <a:buSzPct val="80000"/>
              <a:buFont typeface="Arial"/>
              <a:buChar char="–"/>
              <a:tabLst/>
              <a:defRPr sz="2200" kern="1200">
                <a:solidFill>
                  <a:srgbClr val="3C536F"/>
                </a:solidFill>
                <a:latin typeface="+mn-lt"/>
                <a:ea typeface="+mn-ea"/>
                <a:cs typeface="+mn-cs"/>
              </a:defRPr>
            </a:lvl2pPr>
            <a:lvl3pPr marL="685800" marR="0" indent="-228600" algn="l" defTabSz="457200" rtl="0" eaLnBrk="1" fontAlgn="auto" latinLnBrk="0" hangingPunct="1">
              <a:lnSpc>
                <a:spcPct val="100000"/>
              </a:lnSpc>
              <a:spcBef>
                <a:spcPts val="300"/>
              </a:spcBef>
              <a:spcAft>
                <a:spcPts val="0"/>
              </a:spcAft>
              <a:buClr>
                <a:srgbClr val="F95D0D"/>
              </a:buClr>
              <a:buSzPct val="80000"/>
              <a:buFont typeface="Arial"/>
              <a:buChar char="•"/>
              <a:tabLst/>
              <a:defRPr sz="2000" kern="1200">
                <a:solidFill>
                  <a:srgbClr val="3C536F"/>
                </a:solidFill>
                <a:latin typeface="+mn-lt"/>
                <a:ea typeface="+mn-ea"/>
                <a:cs typeface="+mn-cs"/>
              </a:defRPr>
            </a:lvl3pPr>
            <a:lvl4pPr marL="914400" marR="0" indent="-228600" algn="l" defTabSz="457200" rtl="0" eaLnBrk="1" fontAlgn="auto" latinLnBrk="0" hangingPunct="1">
              <a:lnSpc>
                <a:spcPct val="100000"/>
              </a:lnSpc>
              <a:spcBef>
                <a:spcPts val="300"/>
              </a:spcBef>
              <a:spcAft>
                <a:spcPts val="0"/>
              </a:spcAft>
              <a:buClr>
                <a:srgbClr val="F95D0D"/>
              </a:buClr>
              <a:buSzPct val="80000"/>
              <a:buFont typeface="Arial"/>
              <a:buChar char="–"/>
              <a:tabLst/>
              <a:defRPr sz="1600" kern="1200">
                <a:solidFill>
                  <a:srgbClr val="3C536F"/>
                </a:solidFill>
                <a:latin typeface="+mn-lt"/>
                <a:ea typeface="+mn-ea"/>
                <a:cs typeface="+mn-cs"/>
              </a:defRPr>
            </a:lvl4pPr>
            <a:lvl5pPr marL="1143000" marR="0" indent="-228600" algn="l" defTabSz="457200" rtl="0" eaLnBrk="1" fontAlgn="auto" latinLnBrk="0" hangingPunct="1">
              <a:lnSpc>
                <a:spcPct val="100000"/>
              </a:lnSpc>
              <a:spcBef>
                <a:spcPts val="300"/>
              </a:spcBef>
              <a:spcAft>
                <a:spcPts val="0"/>
              </a:spcAft>
              <a:buClr>
                <a:srgbClr val="F95D0D"/>
              </a:buClr>
              <a:buSzPct val="80000"/>
              <a:buFont typeface="Arial"/>
              <a:buChar char="•"/>
              <a:tabLst/>
              <a:defRPr sz="1600" kern="1200">
                <a:solidFill>
                  <a:srgbClr val="3C536F"/>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pPr marL="0" indent="0">
              <a:buClr>
                <a:schemeClr val="accent6"/>
              </a:buClr>
              <a:buNone/>
            </a:pPr>
            <a:endParaRPr lang="en-US" sz="3200" b="1" dirty="0" smtClean="0"/>
          </a:p>
          <a:p>
            <a:pPr marL="0" indent="0">
              <a:buClr>
                <a:schemeClr val="accent6"/>
              </a:buClr>
              <a:buNone/>
            </a:pPr>
            <a:r>
              <a:rPr lang="en-US" sz="3200" b="1" dirty="0" smtClean="0"/>
              <a:t>Contact Information:</a:t>
            </a:r>
          </a:p>
          <a:p>
            <a:pPr marL="0" indent="0">
              <a:buClr>
                <a:schemeClr val="accent6"/>
              </a:buClr>
              <a:buNone/>
            </a:pPr>
            <a:endParaRPr lang="en-US" sz="600" b="1" dirty="0"/>
          </a:p>
          <a:p>
            <a:pPr marL="0" indent="0">
              <a:buNone/>
            </a:pPr>
            <a:r>
              <a:rPr lang="en-US" dirty="0" smtClean="0"/>
              <a:t>Wendy Smith, CEM</a:t>
            </a:r>
          </a:p>
          <a:p>
            <a:pPr marL="0" indent="0">
              <a:buNone/>
            </a:pPr>
            <a:r>
              <a:rPr lang="en-US" dirty="0" smtClean="0"/>
              <a:t>Energy </a:t>
            </a:r>
            <a:r>
              <a:rPr lang="en-US" dirty="0"/>
              <a:t>Consulting </a:t>
            </a:r>
            <a:r>
              <a:rPr lang="en-US" dirty="0" smtClean="0"/>
              <a:t>Engineer</a:t>
            </a:r>
            <a:endParaRPr lang="en-US" dirty="0"/>
          </a:p>
        </p:txBody>
      </p:sp>
      <p:sp>
        <p:nvSpPr>
          <p:cNvPr id="2" name="Rectangle 1"/>
          <p:cNvSpPr/>
          <p:nvPr/>
        </p:nvSpPr>
        <p:spPr>
          <a:xfrm>
            <a:off x="228600" y="3105834"/>
            <a:ext cx="6629400" cy="369332"/>
          </a:xfrm>
          <a:prstGeom prst="rect">
            <a:avLst/>
          </a:prstGeom>
        </p:spPr>
        <p:txBody>
          <a:bodyPr wrap="square">
            <a:spAutoFit/>
          </a:bodyPr>
          <a:lstStyle/>
          <a:p>
            <a:r>
              <a:rPr lang="en-US" b="1" dirty="0"/>
              <a:t>Wendy.Smith@PSEG.COM</a:t>
            </a:r>
            <a:r>
              <a:rPr lang="en-US" dirty="0"/>
              <a:t> | PSEGLINY.com | </a:t>
            </a:r>
            <a:r>
              <a:rPr lang="en-US" b="1" dirty="0"/>
              <a:t>516.497.1354</a:t>
            </a:r>
            <a:endParaRPr lang="en-US" dirty="0"/>
          </a:p>
        </p:txBody>
      </p:sp>
    </p:spTree>
    <p:extLst>
      <p:ext uri="{BB962C8B-B14F-4D97-AF65-F5344CB8AC3E}">
        <p14:creationId xmlns:p14="http://schemas.microsoft.com/office/powerpoint/2010/main" val="414205328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18324" y="1828800"/>
            <a:ext cx="7420875" cy="838200"/>
          </a:xfrm>
        </p:spPr>
        <p:txBody>
          <a:bodyPr anchor="ctr"/>
          <a:lstStyle/>
          <a:p>
            <a:r>
              <a:rPr lang="en-US" sz="2800" dirty="0" smtClean="0">
                <a:solidFill>
                  <a:srgbClr val="002060"/>
                </a:solidFill>
              </a:rPr>
              <a:t>2015 Residential Energy Efficiency Programs</a:t>
            </a:r>
            <a:endParaRPr lang="en-US" sz="2800" dirty="0">
              <a:solidFill>
                <a:srgbClr val="002060"/>
              </a:solidFill>
            </a:endParaRPr>
          </a:p>
        </p:txBody>
      </p:sp>
    </p:spTree>
    <p:extLst>
      <p:ext uri="{BB962C8B-B14F-4D97-AF65-F5344CB8AC3E}">
        <p14:creationId xmlns:p14="http://schemas.microsoft.com/office/powerpoint/2010/main" val="179967048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520700" y="0"/>
            <a:ext cx="8307388" cy="762000"/>
          </a:xfrm>
        </p:spPr>
        <p:txBody>
          <a:bodyPr lIns="0" tIns="19050" rIns="0" bIns="19050" anchor="ctr"/>
          <a:lstStyle/>
          <a:p>
            <a:pPr>
              <a:lnSpc>
                <a:spcPts val="3900"/>
              </a:lnSpc>
            </a:pPr>
            <a:r>
              <a:rPr lang="en-US" sz="3200" b="1" dirty="0" smtClean="0">
                <a:solidFill>
                  <a:srgbClr val="002060"/>
                </a:solidFill>
                <a:effectLst>
                  <a:outerShdw blurRad="38100" dist="38100" dir="2700000" algn="tl">
                    <a:srgbClr val="C0C0C0"/>
                  </a:outerShdw>
                </a:effectLst>
              </a:rPr>
              <a:t>Overview</a:t>
            </a:r>
            <a:endParaRPr lang="en-US" sz="3200" b="1" dirty="0" smtClean="0">
              <a:solidFill>
                <a:srgbClr val="002060"/>
              </a:solidFill>
            </a:endParaRPr>
          </a:p>
        </p:txBody>
      </p:sp>
      <p:sp>
        <p:nvSpPr>
          <p:cNvPr id="3" name="Content Placeholder 2"/>
          <p:cNvSpPr>
            <a:spLocks noGrp="1"/>
          </p:cNvSpPr>
          <p:nvPr>
            <p:ph idx="1"/>
          </p:nvPr>
        </p:nvSpPr>
        <p:spPr>
          <a:xfrm>
            <a:off x="76200" y="714376"/>
            <a:ext cx="8991600" cy="5459054"/>
          </a:xfrm>
        </p:spPr>
        <p:txBody>
          <a:bodyPr/>
          <a:lstStyle/>
          <a:p>
            <a:pPr lvl="0"/>
            <a:r>
              <a:rPr lang="en-US" sz="1600" b="1" dirty="0">
                <a:solidFill>
                  <a:srgbClr val="002060"/>
                </a:solidFill>
                <a:latin typeface="+mj-lt"/>
              </a:rPr>
              <a:t>Energy Efficient Products Program </a:t>
            </a:r>
            <a:r>
              <a:rPr lang="en-US" sz="1600" dirty="0">
                <a:solidFill>
                  <a:srgbClr val="002060"/>
                </a:solidFill>
                <a:latin typeface="+mj-lt"/>
              </a:rPr>
              <a:t>at PSEG Long Island works with retailers and manufacturers to offer rebates and discounts to residential customers on ENERGY STAR® efficient products to help lower energy costs and save money</a:t>
            </a:r>
            <a:r>
              <a:rPr lang="en-US" sz="1600" dirty="0" smtClean="0">
                <a:solidFill>
                  <a:srgbClr val="002060"/>
                </a:solidFill>
                <a:latin typeface="+mj-lt"/>
              </a:rPr>
              <a:t>.</a:t>
            </a:r>
          </a:p>
          <a:p>
            <a:pPr marL="0" lvl="0" indent="0">
              <a:buNone/>
            </a:pPr>
            <a:endParaRPr lang="en-US" sz="800" dirty="0">
              <a:solidFill>
                <a:srgbClr val="002060"/>
              </a:solidFill>
              <a:latin typeface="+mj-lt"/>
            </a:endParaRPr>
          </a:p>
          <a:p>
            <a:pPr lvl="0"/>
            <a:r>
              <a:rPr lang="en-US" sz="1600" b="1" dirty="0" smtClean="0">
                <a:solidFill>
                  <a:srgbClr val="002060"/>
                </a:solidFill>
                <a:latin typeface="+mj-lt"/>
              </a:rPr>
              <a:t>Cool Homes - Central </a:t>
            </a:r>
            <a:r>
              <a:rPr lang="en-US" sz="1600" b="1" dirty="0">
                <a:solidFill>
                  <a:srgbClr val="002060"/>
                </a:solidFill>
                <a:latin typeface="+mj-lt"/>
              </a:rPr>
              <a:t>Air </a:t>
            </a:r>
            <a:r>
              <a:rPr lang="en-US" sz="1600" b="1" dirty="0" smtClean="0">
                <a:solidFill>
                  <a:srgbClr val="002060"/>
                </a:solidFill>
                <a:latin typeface="+mj-lt"/>
              </a:rPr>
              <a:t>Conditioning Rebate </a:t>
            </a:r>
            <a:r>
              <a:rPr lang="en-US" sz="1600" b="1" dirty="0">
                <a:solidFill>
                  <a:srgbClr val="002060"/>
                </a:solidFill>
                <a:latin typeface="+mj-lt"/>
              </a:rPr>
              <a:t>Program </a:t>
            </a:r>
            <a:r>
              <a:rPr lang="en-US" sz="1600" dirty="0">
                <a:solidFill>
                  <a:srgbClr val="002060"/>
                </a:solidFill>
                <a:latin typeface="+mj-lt"/>
              </a:rPr>
              <a:t>is designed to promote energy efficiency and customer comfort with the installation of high efficiency, properly-sized and quality installed residential Central Air Conditioning (CAC) systems</a:t>
            </a:r>
            <a:r>
              <a:rPr lang="en-US" sz="1600" dirty="0" smtClean="0">
                <a:solidFill>
                  <a:srgbClr val="002060"/>
                </a:solidFill>
                <a:latin typeface="+mj-lt"/>
              </a:rPr>
              <a:t>.</a:t>
            </a:r>
          </a:p>
          <a:p>
            <a:pPr lvl="0"/>
            <a:endParaRPr lang="en-US" sz="800" dirty="0">
              <a:solidFill>
                <a:srgbClr val="002060"/>
              </a:solidFill>
              <a:latin typeface="+mj-lt"/>
            </a:endParaRPr>
          </a:p>
          <a:p>
            <a:r>
              <a:rPr lang="en-US" sz="1600" b="1" dirty="0" smtClean="0">
                <a:solidFill>
                  <a:srgbClr val="002060"/>
                </a:solidFill>
                <a:latin typeface="+mj-lt"/>
              </a:rPr>
              <a:t>Home Performance Direct (HPD) </a:t>
            </a:r>
            <a:r>
              <a:rPr lang="en-US" sz="1600" dirty="0" smtClean="0">
                <a:solidFill>
                  <a:srgbClr val="002060"/>
                </a:solidFill>
                <a:latin typeface="+mj-lt"/>
              </a:rPr>
              <a:t>is a program designed to assist customers with Central </a:t>
            </a:r>
            <a:r>
              <a:rPr lang="en-US" sz="1600" dirty="0">
                <a:solidFill>
                  <a:srgbClr val="002060"/>
                </a:solidFill>
                <a:latin typeface="+mj-lt"/>
              </a:rPr>
              <a:t>A</a:t>
            </a:r>
            <a:r>
              <a:rPr lang="en-US" sz="1600" dirty="0" smtClean="0">
                <a:solidFill>
                  <a:srgbClr val="002060"/>
                </a:solidFill>
                <a:latin typeface="+mj-lt"/>
              </a:rPr>
              <a:t>ir Conditioning (CAC) systems reduce overall electricity usage and save money.</a:t>
            </a:r>
          </a:p>
          <a:p>
            <a:pPr marL="0" indent="0">
              <a:buNone/>
            </a:pPr>
            <a:endParaRPr lang="en-US" sz="800" dirty="0" smtClean="0">
              <a:solidFill>
                <a:srgbClr val="002060"/>
              </a:solidFill>
              <a:latin typeface="+mj-lt"/>
            </a:endParaRPr>
          </a:p>
          <a:p>
            <a:r>
              <a:rPr lang="en-US" sz="1600" b="1" dirty="0" smtClean="0">
                <a:solidFill>
                  <a:srgbClr val="002060"/>
                </a:solidFill>
                <a:latin typeface="+mj-lt"/>
              </a:rPr>
              <a:t>Home Performance with ENERGY STAR ® (HPwES) </a:t>
            </a:r>
            <a:r>
              <a:rPr lang="en-US" sz="1600" dirty="0" smtClean="0">
                <a:solidFill>
                  <a:srgbClr val="002060"/>
                </a:solidFill>
                <a:latin typeface="+mj-lt"/>
              </a:rPr>
              <a:t>provides generous incentives for additional efficiency work for customers with or without CAC.</a:t>
            </a:r>
          </a:p>
          <a:p>
            <a:pPr marL="0" indent="0">
              <a:buNone/>
            </a:pPr>
            <a:endParaRPr lang="en-US" sz="800" dirty="0" smtClean="0">
              <a:solidFill>
                <a:srgbClr val="002060"/>
              </a:solidFill>
              <a:latin typeface="+mj-lt"/>
            </a:endParaRPr>
          </a:p>
          <a:p>
            <a:pPr lvl="0">
              <a:lnSpc>
                <a:spcPct val="120000"/>
              </a:lnSpc>
            </a:pPr>
            <a:r>
              <a:rPr lang="en-US" sz="1600" b="1" dirty="0" smtClean="0">
                <a:solidFill>
                  <a:srgbClr val="002060"/>
                </a:solidFill>
                <a:latin typeface="+mj-lt"/>
              </a:rPr>
              <a:t>Residential </a:t>
            </a:r>
            <a:r>
              <a:rPr lang="en-US" sz="1600" b="1" dirty="0">
                <a:solidFill>
                  <a:srgbClr val="002060"/>
                </a:solidFill>
                <a:latin typeface="+mj-lt"/>
              </a:rPr>
              <a:t>Energy Affordability Partnership (REAP) </a:t>
            </a:r>
            <a:r>
              <a:rPr lang="en-US" sz="1600" dirty="0">
                <a:solidFill>
                  <a:srgbClr val="002060"/>
                </a:solidFill>
                <a:latin typeface="+mj-lt"/>
              </a:rPr>
              <a:t>is a FREE weatherization program offered by PSEG Long Island, designed to help save energy and lower </a:t>
            </a:r>
            <a:r>
              <a:rPr lang="en-US" sz="1600" dirty="0" smtClean="0">
                <a:solidFill>
                  <a:srgbClr val="002060"/>
                </a:solidFill>
                <a:latin typeface="+mj-lt"/>
              </a:rPr>
              <a:t>energy bills for income qualified customers.</a:t>
            </a:r>
          </a:p>
          <a:p>
            <a:pPr lvl="0">
              <a:lnSpc>
                <a:spcPct val="120000"/>
              </a:lnSpc>
            </a:pPr>
            <a:endParaRPr lang="en-US" sz="800" b="1" dirty="0" smtClean="0">
              <a:solidFill>
                <a:srgbClr val="002060"/>
              </a:solidFill>
              <a:latin typeface="+mj-lt"/>
            </a:endParaRPr>
          </a:p>
          <a:p>
            <a:pPr lvl="0">
              <a:lnSpc>
                <a:spcPct val="120000"/>
              </a:lnSpc>
            </a:pPr>
            <a:r>
              <a:rPr lang="en-US" sz="1600" b="1" dirty="0" smtClean="0">
                <a:solidFill>
                  <a:srgbClr val="002060"/>
                </a:solidFill>
                <a:latin typeface="+mj-lt"/>
              </a:rPr>
              <a:t>Solar </a:t>
            </a:r>
            <a:r>
              <a:rPr lang="en-US" sz="1600" b="1" dirty="0">
                <a:solidFill>
                  <a:srgbClr val="002060"/>
                </a:solidFill>
                <a:latin typeface="+mj-lt"/>
              </a:rPr>
              <a:t>Pioneer Program for Homeowners </a:t>
            </a:r>
            <a:r>
              <a:rPr lang="en-US" sz="1600" dirty="0" smtClean="0">
                <a:solidFill>
                  <a:srgbClr val="002060"/>
                </a:solidFill>
                <a:latin typeface="+mj-lt"/>
              </a:rPr>
              <a:t>eligible </a:t>
            </a:r>
            <a:r>
              <a:rPr lang="en-US" sz="1600" dirty="0">
                <a:solidFill>
                  <a:srgbClr val="002060"/>
                </a:solidFill>
                <a:latin typeface="+mj-lt"/>
              </a:rPr>
              <a:t>homeowners can purchase or lease a new solar PV system that converts energy from the sun into electricity while reducing the amount of electricity purchased directly from us.</a:t>
            </a:r>
            <a:endParaRPr lang="en-US" sz="1600" dirty="0" smtClean="0">
              <a:solidFill>
                <a:srgbClr val="002060"/>
              </a:solidFill>
              <a:latin typeface="+mj-lt"/>
            </a:endParaRPr>
          </a:p>
          <a:p>
            <a:pPr lvl="0">
              <a:lnSpc>
                <a:spcPct val="120000"/>
              </a:lnSpc>
            </a:pPr>
            <a:endParaRPr lang="en-US" sz="1800" dirty="0">
              <a:solidFill>
                <a:srgbClr val="002060"/>
              </a:solidFill>
              <a:latin typeface="+mj-lt"/>
            </a:endParaRPr>
          </a:p>
        </p:txBody>
      </p:sp>
      <p:sp>
        <p:nvSpPr>
          <p:cNvPr id="2" name="TextBox 1"/>
          <p:cNvSpPr txBox="1"/>
          <p:nvPr/>
        </p:nvSpPr>
        <p:spPr>
          <a:xfrm>
            <a:off x="5867400" y="5976068"/>
            <a:ext cx="3276600" cy="394723"/>
          </a:xfrm>
          <a:prstGeom prst="rect">
            <a:avLst/>
          </a:prstGeom>
          <a:noFill/>
        </p:spPr>
        <p:txBody>
          <a:bodyPr wrap="square" rtlCol="0">
            <a:spAutoFit/>
          </a:bodyPr>
          <a:lstStyle/>
          <a:p>
            <a:pPr lvl="0" algn="r">
              <a:lnSpc>
                <a:spcPct val="120000"/>
              </a:lnSpc>
            </a:pPr>
            <a:r>
              <a:rPr lang="en-US" dirty="0">
                <a:solidFill>
                  <a:srgbClr val="002060"/>
                </a:solidFill>
              </a:rPr>
              <a:t>www.psegliny.com/efficiency</a:t>
            </a:r>
          </a:p>
        </p:txBody>
      </p:sp>
    </p:spTree>
    <p:extLst>
      <p:ext uri="{BB962C8B-B14F-4D97-AF65-F5344CB8AC3E}">
        <p14:creationId xmlns:p14="http://schemas.microsoft.com/office/powerpoint/2010/main" val="33242929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358775" y="270510"/>
            <a:ext cx="8409035" cy="548640"/>
          </a:xfrm>
        </p:spPr>
        <p:txBody>
          <a:bodyPr/>
          <a:lstStyle/>
          <a:p>
            <a:r>
              <a:rPr lang="en-US" altLang="en-US" sz="3200" b="1" dirty="0" smtClean="0">
                <a:ea typeface="ＭＳ Ｐゴシック" pitchFamily="34" charset="-128"/>
              </a:rPr>
              <a:t>Energy Efficient Products Program</a:t>
            </a:r>
          </a:p>
        </p:txBody>
      </p:sp>
      <p:sp useBgFill="1">
        <p:nvSpPr>
          <p:cNvPr id="6147" name="Content Placeholder 2"/>
          <p:cNvSpPr>
            <a:spLocks noGrp="1"/>
          </p:cNvSpPr>
          <p:nvPr>
            <p:ph idx="1"/>
          </p:nvPr>
        </p:nvSpPr>
        <p:spPr>
          <a:xfrm>
            <a:off x="358775" y="946150"/>
            <a:ext cx="8280400" cy="5273675"/>
          </a:xfrm>
        </p:spPr>
        <p:txBody>
          <a:bodyPr/>
          <a:lstStyle/>
          <a:p>
            <a:pPr>
              <a:defRPr/>
            </a:pPr>
            <a:r>
              <a:rPr lang="en-US" sz="2200" dirty="0">
                <a:solidFill>
                  <a:srgbClr val="002060"/>
                </a:solidFill>
              </a:rPr>
              <a:t>Energy Efficient Products Program </a:t>
            </a:r>
            <a:r>
              <a:rPr lang="en-US" sz="2200" dirty="0" smtClean="0">
                <a:solidFill>
                  <a:srgbClr val="002060"/>
                </a:solidFill>
              </a:rPr>
              <a:t>works </a:t>
            </a:r>
            <a:r>
              <a:rPr lang="en-US" sz="2200" dirty="0">
                <a:solidFill>
                  <a:srgbClr val="002060"/>
                </a:solidFill>
              </a:rPr>
              <a:t>with retailers and manufacturers to offer rebates </a:t>
            </a:r>
            <a:r>
              <a:rPr lang="en-US" sz="2200" dirty="0" smtClean="0">
                <a:solidFill>
                  <a:srgbClr val="002060"/>
                </a:solidFill>
              </a:rPr>
              <a:t>to </a:t>
            </a:r>
            <a:r>
              <a:rPr lang="en-US" sz="2200" dirty="0">
                <a:solidFill>
                  <a:srgbClr val="002060"/>
                </a:solidFill>
              </a:rPr>
              <a:t>residential customers on ENERGY </a:t>
            </a:r>
            <a:r>
              <a:rPr lang="en-US" sz="2200" dirty="0" smtClean="0">
                <a:solidFill>
                  <a:srgbClr val="002060"/>
                </a:solidFill>
              </a:rPr>
              <a:t>STAR </a:t>
            </a:r>
            <a:r>
              <a:rPr lang="en-US" sz="2200" dirty="0">
                <a:solidFill>
                  <a:srgbClr val="002060"/>
                </a:solidFill>
              </a:rPr>
              <a:t>efficient </a:t>
            </a:r>
            <a:r>
              <a:rPr lang="en-US" sz="2200" dirty="0" smtClean="0">
                <a:solidFill>
                  <a:srgbClr val="002060"/>
                </a:solidFill>
              </a:rPr>
              <a:t>products. </a:t>
            </a:r>
          </a:p>
          <a:p>
            <a:pPr>
              <a:defRPr/>
            </a:pPr>
            <a:endParaRPr lang="en-US" sz="800" dirty="0">
              <a:solidFill>
                <a:srgbClr val="002060"/>
              </a:solidFill>
            </a:endParaRPr>
          </a:p>
          <a:p>
            <a:pPr>
              <a:defRPr/>
            </a:pPr>
            <a:endParaRPr lang="en-US" sz="800" dirty="0" smtClean="0">
              <a:solidFill>
                <a:srgbClr val="002060"/>
              </a:solidFill>
            </a:endParaRPr>
          </a:p>
          <a:p>
            <a:pPr lvl="1">
              <a:tabLst>
                <a:tab pos="285750" algn="l"/>
              </a:tabLst>
              <a:defRPr/>
            </a:pPr>
            <a:r>
              <a:rPr lang="en-US" sz="1800" b="1" dirty="0" smtClean="0">
                <a:solidFill>
                  <a:srgbClr val="002060"/>
                </a:solidFill>
              </a:rPr>
              <a:t>ENERGY </a:t>
            </a:r>
            <a:r>
              <a:rPr lang="en-US" sz="1800" b="1" dirty="0">
                <a:solidFill>
                  <a:srgbClr val="002060"/>
                </a:solidFill>
              </a:rPr>
              <a:t>STAR</a:t>
            </a:r>
            <a:r>
              <a:rPr lang="en-US" sz="1800" b="1" baseline="30000" dirty="0">
                <a:solidFill>
                  <a:srgbClr val="002060"/>
                </a:solidFill>
              </a:rPr>
              <a:t>®</a:t>
            </a:r>
            <a:r>
              <a:rPr lang="en-US" sz="1800" b="1" dirty="0">
                <a:solidFill>
                  <a:srgbClr val="002060"/>
                </a:solidFill>
              </a:rPr>
              <a:t> </a:t>
            </a:r>
            <a:r>
              <a:rPr lang="en-US" sz="1800" b="1" dirty="0" smtClean="0">
                <a:solidFill>
                  <a:srgbClr val="002060"/>
                </a:solidFill>
              </a:rPr>
              <a:t> CFLs </a:t>
            </a:r>
            <a:r>
              <a:rPr lang="en-US" sz="1800" b="1" dirty="0">
                <a:solidFill>
                  <a:srgbClr val="002060"/>
                </a:solidFill>
              </a:rPr>
              <a:t>&amp; </a:t>
            </a:r>
            <a:r>
              <a:rPr lang="en-US" sz="1800" b="1" dirty="0" smtClean="0">
                <a:solidFill>
                  <a:srgbClr val="002060"/>
                </a:solidFill>
              </a:rPr>
              <a:t>LEDs</a:t>
            </a:r>
            <a:r>
              <a:rPr lang="en-US" sz="1800" dirty="0">
                <a:solidFill>
                  <a:srgbClr val="002060"/>
                </a:solidFill>
              </a:rPr>
              <a:t> </a:t>
            </a:r>
            <a:r>
              <a:rPr lang="en-US" sz="1800" dirty="0" smtClean="0">
                <a:solidFill>
                  <a:srgbClr val="002060"/>
                </a:solidFill>
              </a:rPr>
              <a:t> -  </a:t>
            </a:r>
            <a:r>
              <a:rPr lang="en-US" sz="1700" dirty="0" smtClean="0">
                <a:solidFill>
                  <a:srgbClr val="002060"/>
                </a:solidFill>
              </a:rPr>
              <a:t>In </a:t>
            </a:r>
            <a:r>
              <a:rPr lang="en-US" sz="1700" dirty="0">
                <a:solidFill>
                  <a:srgbClr val="002060"/>
                </a:solidFill>
              </a:rPr>
              <a:t>Store - Instant Rebate </a:t>
            </a:r>
            <a:r>
              <a:rPr lang="en-US" sz="1700" dirty="0" smtClean="0">
                <a:solidFill>
                  <a:srgbClr val="002060"/>
                </a:solidFill>
              </a:rPr>
              <a:t>Amounts up to $6</a:t>
            </a:r>
          </a:p>
          <a:p>
            <a:pPr lvl="1"/>
            <a:r>
              <a:rPr lang="en-US" sz="1800" b="1" dirty="0" smtClean="0">
                <a:solidFill>
                  <a:srgbClr val="002060"/>
                </a:solidFill>
              </a:rPr>
              <a:t>ENERGY </a:t>
            </a:r>
            <a:r>
              <a:rPr lang="en-US" sz="1800" b="1" dirty="0">
                <a:solidFill>
                  <a:srgbClr val="002060"/>
                </a:solidFill>
              </a:rPr>
              <a:t>STAR Pool </a:t>
            </a:r>
            <a:r>
              <a:rPr lang="en-US" sz="1800" b="1" dirty="0" smtClean="0">
                <a:solidFill>
                  <a:srgbClr val="002060"/>
                </a:solidFill>
              </a:rPr>
              <a:t>Pumps  -  </a:t>
            </a:r>
            <a:r>
              <a:rPr lang="en-US" sz="1700" dirty="0" smtClean="0">
                <a:solidFill>
                  <a:srgbClr val="002060"/>
                </a:solidFill>
              </a:rPr>
              <a:t>Mail-In </a:t>
            </a:r>
            <a:r>
              <a:rPr lang="en-US" sz="1700" dirty="0">
                <a:solidFill>
                  <a:srgbClr val="002060"/>
                </a:solidFill>
              </a:rPr>
              <a:t>Rebates from $150 to $350 for </a:t>
            </a:r>
            <a:r>
              <a:rPr lang="en-US" sz="1700" dirty="0" smtClean="0">
                <a:solidFill>
                  <a:srgbClr val="002060"/>
                </a:solidFill>
              </a:rPr>
              <a:t>eligible two-speed </a:t>
            </a:r>
            <a:r>
              <a:rPr lang="en-US" sz="1700" dirty="0">
                <a:solidFill>
                  <a:srgbClr val="002060"/>
                </a:solidFill>
              </a:rPr>
              <a:t>and variable speed pumps</a:t>
            </a:r>
          </a:p>
          <a:p>
            <a:pPr lvl="1"/>
            <a:r>
              <a:rPr lang="en-US" sz="1800" b="1" dirty="0">
                <a:solidFill>
                  <a:srgbClr val="002060"/>
                </a:solidFill>
              </a:rPr>
              <a:t>ENERGY STAR Certified  Air </a:t>
            </a:r>
            <a:r>
              <a:rPr lang="en-US" sz="1800" b="1" dirty="0" smtClean="0">
                <a:solidFill>
                  <a:srgbClr val="002060"/>
                </a:solidFill>
              </a:rPr>
              <a:t>Purifiers  -  </a:t>
            </a:r>
            <a:r>
              <a:rPr lang="en-US" sz="1700" dirty="0" smtClean="0">
                <a:solidFill>
                  <a:srgbClr val="002060"/>
                </a:solidFill>
              </a:rPr>
              <a:t>Mail-In </a:t>
            </a:r>
            <a:r>
              <a:rPr lang="en-US" sz="1700" dirty="0">
                <a:solidFill>
                  <a:srgbClr val="002060"/>
                </a:solidFill>
              </a:rPr>
              <a:t>Rebate $25 - $</a:t>
            </a:r>
            <a:r>
              <a:rPr lang="en-US" sz="1700" dirty="0" smtClean="0">
                <a:solidFill>
                  <a:srgbClr val="002060"/>
                </a:solidFill>
              </a:rPr>
              <a:t>50</a:t>
            </a:r>
            <a:endParaRPr lang="en-US" sz="1700" dirty="0">
              <a:solidFill>
                <a:srgbClr val="002060"/>
              </a:solidFill>
            </a:endParaRPr>
          </a:p>
          <a:p>
            <a:pPr lvl="1"/>
            <a:r>
              <a:rPr lang="en-US" sz="1800" b="1" dirty="0">
                <a:solidFill>
                  <a:srgbClr val="002060"/>
                </a:solidFill>
              </a:rPr>
              <a:t>ENERGY STAR Electric Clothes </a:t>
            </a:r>
            <a:r>
              <a:rPr lang="en-US" sz="1800" b="1" dirty="0" smtClean="0">
                <a:solidFill>
                  <a:srgbClr val="002060"/>
                </a:solidFill>
              </a:rPr>
              <a:t>Dryers  -  </a:t>
            </a:r>
            <a:r>
              <a:rPr lang="en-US" sz="1700" dirty="0" smtClean="0">
                <a:solidFill>
                  <a:srgbClr val="002060"/>
                </a:solidFill>
              </a:rPr>
              <a:t>Mail-In </a:t>
            </a:r>
            <a:r>
              <a:rPr lang="en-US" sz="1700" dirty="0">
                <a:solidFill>
                  <a:srgbClr val="002060"/>
                </a:solidFill>
              </a:rPr>
              <a:t>Rebate $</a:t>
            </a:r>
            <a:r>
              <a:rPr lang="en-US" sz="1700" dirty="0" smtClean="0">
                <a:solidFill>
                  <a:srgbClr val="002060"/>
                </a:solidFill>
              </a:rPr>
              <a:t>150</a:t>
            </a:r>
            <a:endParaRPr lang="en-US" sz="1700" dirty="0">
              <a:solidFill>
                <a:srgbClr val="002060"/>
              </a:solidFill>
            </a:endParaRPr>
          </a:p>
          <a:p>
            <a:pPr lvl="1"/>
            <a:r>
              <a:rPr lang="en-US" sz="1800" b="1" dirty="0">
                <a:solidFill>
                  <a:srgbClr val="002060"/>
                </a:solidFill>
              </a:rPr>
              <a:t>ENERGY STAR Heat Pump Dryers  </a:t>
            </a:r>
            <a:r>
              <a:rPr lang="en-US" sz="1800" b="1" dirty="0" smtClean="0">
                <a:solidFill>
                  <a:srgbClr val="002060"/>
                </a:solidFill>
              </a:rPr>
              <a:t> -  </a:t>
            </a:r>
            <a:r>
              <a:rPr lang="en-US" sz="1700" dirty="0" smtClean="0">
                <a:solidFill>
                  <a:srgbClr val="002060"/>
                </a:solidFill>
              </a:rPr>
              <a:t>Mail-in </a:t>
            </a:r>
            <a:r>
              <a:rPr lang="en-US" sz="1700" dirty="0">
                <a:solidFill>
                  <a:srgbClr val="002060"/>
                </a:solidFill>
              </a:rPr>
              <a:t>Rebate $300</a:t>
            </a:r>
            <a:r>
              <a:rPr lang="en-US" sz="1700" b="1" dirty="0">
                <a:solidFill>
                  <a:srgbClr val="002060"/>
                </a:solidFill>
              </a:rPr>
              <a:t>   </a:t>
            </a:r>
            <a:endParaRPr lang="en-US" sz="1700" dirty="0">
              <a:solidFill>
                <a:srgbClr val="002060"/>
              </a:solidFill>
            </a:endParaRPr>
          </a:p>
          <a:p>
            <a:pPr lvl="1">
              <a:defRPr/>
            </a:pPr>
            <a:r>
              <a:rPr lang="en-US" sz="1800" b="1" dirty="0" smtClean="0">
                <a:solidFill>
                  <a:srgbClr val="002060"/>
                </a:solidFill>
                <a:ea typeface="ＭＳ Ｐゴシック" pitchFamily="34" charset="-128"/>
              </a:rPr>
              <a:t>Advanced Power Strips- </a:t>
            </a:r>
            <a:r>
              <a:rPr lang="en-US" sz="1800" dirty="0" smtClean="0">
                <a:solidFill>
                  <a:srgbClr val="002060"/>
                </a:solidFill>
                <a:ea typeface="ＭＳ Ｐゴシック" pitchFamily="34" charset="-128"/>
              </a:rPr>
              <a:t>$10 instant rebate when bought through our catalog</a:t>
            </a:r>
            <a:endParaRPr lang="en-US" sz="1800" b="1" dirty="0" smtClean="0">
              <a:solidFill>
                <a:srgbClr val="002060"/>
              </a:solidFill>
              <a:ea typeface="ＭＳ Ｐゴシック" pitchFamily="34" charset="-128"/>
            </a:endParaRPr>
          </a:p>
          <a:p>
            <a:pPr lvl="1">
              <a:defRPr/>
            </a:pPr>
            <a:r>
              <a:rPr lang="en-US" sz="1800" b="1" dirty="0" smtClean="0">
                <a:solidFill>
                  <a:srgbClr val="002060"/>
                </a:solidFill>
                <a:ea typeface="ＭＳ Ｐゴシック" pitchFamily="34" charset="-128"/>
              </a:rPr>
              <a:t>Refrigerator Recycling- </a:t>
            </a:r>
            <a:r>
              <a:rPr lang="en-US" sz="1800" dirty="0" smtClean="0">
                <a:solidFill>
                  <a:srgbClr val="002060"/>
                </a:solidFill>
                <a:ea typeface="ＭＳ Ｐゴシック" pitchFamily="34" charset="-128"/>
              </a:rPr>
              <a:t>$50 and pick up of refrigerator</a:t>
            </a:r>
            <a:endParaRPr lang="en-US" sz="1800" b="1" dirty="0" smtClean="0">
              <a:solidFill>
                <a:srgbClr val="002060"/>
              </a:solidFill>
              <a:ea typeface="ＭＳ Ｐゴシック" pitchFamily="34" charset="-128"/>
            </a:endParaRPr>
          </a:p>
          <a:p>
            <a:pPr lvl="1">
              <a:defRPr/>
            </a:pPr>
            <a:r>
              <a:rPr lang="en-US" sz="2000" b="1" dirty="0" smtClean="0">
                <a:solidFill>
                  <a:schemeClr val="accent2"/>
                </a:solidFill>
              </a:rPr>
              <a:t>ENERGY </a:t>
            </a:r>
            <a:r>
              <a:rPr lang="en-US" sz="2000" b="1" dirty="0">
                <a:solidFill>
                  <a:schemeClr val="accent2"/>
                </a:solidFill>
              </a:rPr>
              <a:t>STAR Most Efficient 2015</a:t>
            </a:r>
            <a:r>
              <a:rPr lang="en-US" sz="2000" dirty="0">
                <a:solidFill>
                  <a:schemeClr val="accent2"/>
                </a:solidFill>
              </a:rPr>
              <a:t>  </a:t>
            </a:r>
            <a:r>
              <a:rPr lang="en-US" sz="2000" dirty="0">
                <a:solidFill>
                  <a:srgbClr val="002060"/>
                </a:solidFill>
              </a:rPr>
              <a:t>-  </a:t>
            </a:r>
            <a:r>
              <a:rPr lang="en-US" sz="1800" dirty="0">
                <a:solidFill>
                  <a:srgbClr val="002060"/>
                </a:solidFill>
              </a:rPr>
              <a:t>A distinction that recognizes products that deliver cutting edge energy efficiency along with the latest in technological innovation. </a:t>
            </a:r>
            <a:r>
              <a:rPr lang="en-US" sz="1800" dirty="0" smtClean="0">
                <a:solidFill>
                  <a:srgbClr val="002060"/>
                </a:solidFill>
              </a:rPr>
              <a:t>We currently offer a $75 rebate on Most Efficient washers and refrigerators</a:t>
            </a:r>
            <a:endParaRPr lang="en-US" sz="1800" dirty="0">
              <a:solidFill>
                <a:srgbClr val="002060"/>
              </a:solidFill>
            </a:endParaRPr>
          </a:p>
          <a:p>
            <a:pPr lvl="1">
              <a:defRPr/>
            </a:pPr>
            <a:endParaRPr lang="en-US" sz="1800" b="1" dirty="0">
              <a:solidFill>
                <a:srgbClr val="002060"/>
              </a:solidFill>
              <a:ea typeface="ＭＳ Ｐゴシック" pitchFamily="34" charset="-128"/>
            </a:endParaRPr>
          </a:p>
        </p:txBody>
      </p:sp>
      <p:cxnSp>
        <p:nvCxnSpPr>
          <p:cNvPr id="7" name="Straight Connector 6"/>
          <p:cNvCxnSpPr/>
          <p:nvPr/>
        </p:nvCxnSpPr>
        <p:spPr>
          <a:xfrm>
            <a:off x="358775" y="819150"/>
            <a:ext cx="8280400" cy="0"/>
          </a:xfrm>
          <a:prstGeom prst="line">
            <a:avLst/>
          </a:prstGeom>
          <a:ln w="635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45555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7">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147">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147">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147">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147">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147">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147">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147">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156632"/>
            <a:ext cx="8305800" cy="523220"/>
          </a:xfrm>
          <a:prstGeom prst="rect">
            <a:avLst/>
          </a:prstGeom>
          <a:noFill/>
        </p:spPr>
        <p:txBody>
          <a:bodyPr wrap="square" rtlCol="0">
            <a:spAutoFit/>
          </a:bodyPr>
          <a:lstStyle/>
          <a:p>
            <a:pPr lvl="1">
              <a:defRPr/>
            </a:pPr>
            <a:r>
              <a:rPr lang="en-US" sz="2800" b="1" dirty="0" smtClean="0">
                <a:solidFill>
                  <a:schemeClr val="accent6">
                    <a:lumMod val="75000"/>
                  </a:schemeClr>
                </a:solidFill>
              </a:rPr>
              <a:t>Cool Homes Central Air Conditioning Program</a:t>
            </a:r>
            <a:endParaRPr lang="en-US" sz="2800" b="1" dirty="0">
              <a:solidFill>
                <a:schemeClr val="accent6">
                  <a:lumMod val="75000"/>
                </a:schemeClr>
              </a:solidFill>
            </a:endParaRPr>
          </a:p>
        </p:txBody>
      </p:sp>
      <p:sp>
        <p:nvSpPr>
          <p:cNvPr id="4" name="TextBox 3"/>
          <p:cNvSpPr txBox="1"/>
          <p:nvPr/>
        </p:nvSpPr>
        <p:spPr>
          <a:xfrm>
            <a:off x="110067" y="895866"/>
            <a:ext cx="8534400" cy="6309420"/>
          </a:xfrm>
          <a:prstGeom prst="rect">
            <a:avLst/>
          </a:prstGeom>
          <a:noFill/>
        </p:spPr>
        <p:txBody>
          <a:bodyPr wrap="square" rtlCol="0">
            <a:spAutoFit/>
          </a:bodyPr>
          <a:lstStyle/>
          <a:p>
            <a:pPr marL="285750" indent="-285750">
              <a:buFont typeface="Arial" pitchFamily="34" charset="0"/>
              <a:buChar char="•"/>
            </a:pPr>
            <a:r>
              <a:rPr lang="en-US" sz="2200" b="1" dirty="0" smtClean="0">
                <a:solidFill>
                  <a:schemeClr val="accent2"/>
                </a:solidFill>
                <a:ea typeface="ＭＳ Ｐゴシック" pitchFamily="34" charset="-128"/>
              </a:rPr>
              <a:t>New for 2015!   Two options for residential CAC, ASHP, and Ductless rebates</a:t>
            </a:r>
          </a:p>
          <a:p>
            <a:endParaRPr lang="en-US" sz="2000" b="1" dirty="0">
              <a:solidFill>
                <a:schemeClr val="accent2"/>
              </a:solidFill>
              <a:ea typeface="ＭＳ Ｐゴシック" pitchFamily="34" charset="-128"/>
            </a:endParaRPr>
          </a:p>
          <a:p>
            <a:pPr marL="285750" indent="-285750">
              <a:buFont typeface="Arial" pitchFamily="34" charset="0"/>
              <a:buChar char="•"/>
            </a:pPr>
            <a:r>
              <a:rPr lang="en-US" sz="2200" b="1" dirty="0" smtClean="0">
                <a:solidFill>
                  <a:srgbClr val="F95D0D"/>
                </a:solidFill>
                <a:ea typeface="ＭＳ Ｐゴシック" pitchFamily="34" charset="-128"/>
              </a:rPr>
              <a:t>Option 1</a:t>
            </a:r>
            <a:r>
              <a:rPr lang="en-US" sz="2200" dirty="0">
                <a:solidFill>
                  <a:srgbClr val="3C536F"/>
                </a:solidFill>
                <a:ea typeface="ＭＳ Ｐゴシック" pitchFamily="34" charset="-128"/>
              </a:rPr>
              <a:t> </a:t>
            </a:r>
            <a:r>
              <a:rPr lang="en-US" sz="2200" dirty="0" smtClean="0">
                <a:solidFill>
                  <a:srgbClr val="3C536F"/>
                </a:solidFill>
                <a:ea typeface="ＭＳ Ｐゴシック" pitchFamily="34" charset="-128"/>
              </a:rPr>
              <a:t>: Become a Participating Contractor in Our Cool Homes Program</a:t>
            </a:r>
          </a:p>
          <a:p>
            <a:pPr marL="1200150" lvl="2" indent="-285750">
              <a:buFont typeface="Arial" pitchFamily="34" charset="0"/>
              <a:buChar char="•"/>
            </a:pPr>
            <a:r>
              <a:rPr lang="en-US" sz="2200" dirty="0" smtClean="0">
                <a:solidFill>
                  <a:srgbClr val="3C536F"/>
                </a:solidFill>
                <a:ea typeface="ＭＳ Ｐゴシック" pitchFamily="34" charset="-128"/>
              </a:rPr>
              <a:t>Offer enhanced rebates up to $1000/system</a:t>
            </a:r>
          </a:p>
          <a:p>
            <a:pPr marL="1200150" lvl="2" indent="-285750">
              <a:buFont typeface="Arial" pitchFamily="34" charset="0"/>
              <a:buChar char="•"/>
            </a:pPr>
            <a:r>
              <a:rPr lang="en-US" sz="2200" dirty="0" smtClean="0">
                <a:solidFill>
                  <a:srgbClr val="3C536F"/>
                </a:solidFill>
                <a:ea typeface="ＭＳ Ｐゴシック" pitchFamily="34" charset="-128"/>
              </a:rPr>
              <a:t>Contractor incentive of $125 per installation</a:t>
            </a:r>
          </a:p>
          <a:p>
            <a:pPr marL="1200150" lvl="2" indent="-285750">
              <a:buFont typeface="Arial" pitchFamily="34" charset="0"/>
              <a:buChar char="•"/>
            </a:pPr>
            <a:r>
              <a:rPr lang="en-US" sz="2200" dirty="0" smtClean="0">
                <a:solidFill>
                  <a:srgbClr val="3C536F"/>
                </a:solidFill>
                <a:ea typeface="ＭＳ Ｐゴシック" pitchFamily="34" charset="-128"/>
              </a:rPr>
              <a:t>75% reimbursement on select tools</a:t>
            </a:r>
          </a:p>
          <a:p>
            <a:pPr marL="1200150" lvl="2" indent="-285750">
              <a:buFont typeface="Arial" pitchFamily="34" charset="0"/>
              <a:buChar char="•"/>
            </a:pPr>
            <a:r>
              <a:rPr lang="en-US" sz="2200" dirty="0" smtClean="0">
                <a:solidFill>
                  <a:srgbClr val="3C536F"/>
                </a:solidFill>
                <a:ea typeface="ＭＳ Ｐゴシック" pitchFamily="34" charset="-128"/>
              </a:rPr>
              <a:t>50% reimbursement on Manual J software</a:t>
            </a:r>
          </a:p>
          <a:p>
            <a:pPr lvl="2"/>
            <a:endParaRPr lang="en-US" sz="2000" dirty="0">
              <a:solidFill>
                <a:srgbClr val="3C536F"/>
              </a:solidFill>
              <a:ea typeface="ＭＳ Ｐゴシック" pitchFamily="34" charset="-128"/>
            </a:endParaRPr>
          </a:p>
          <a:p>
            <a:pPr marL="285750" indent="-285750">
              <a:buFont typeface="Arial" pitchFamily="34" charset="0"/>
              <a:buChar char="•"/>
            </a:pPr>
            <a:r>
              <a:rPr lang="en-US" sz="2200" b="1" dirty="0" smtClean="0">
                <a:solidFill>
                  <a:srgbClr val="F95D0D"/>
                </a:solidFill>
                <a:ea typeface="ＭＳ Ｐゴシック" pitchFamily="34" charset="-128"/>
              </a:rPr>
              <a:t>Option 2</a:t>
            </a:r>
            <a:r>
              <a:rPr lang="en-US" sz="2200" dirty="0">
                <a:solidFill>
                  <a:srgbClr val="3C536F"/>
                </a:solidFill>
                <a:ea typeface="ＭＳ Ｐゴシック" pitchFamily="34" charset="-128"/>
              </a:rPr>
              <a:t> </a:t>
            </a:r>
            <a:r>
              <a:rPr lang="en-US" sz="2200" dirty="0" smtClean="0">
                <a:solidFill>
                  <a:srgbClr val="3C536F"/>
                </a:solidFill>
                <a:ea typeface="ＭＳ Ｐゴシック" pitchFamily="34" charset="-128"/>
              </a:rPr>
              <a:t>: Customers </a:t>
            </a:r>
            <a:r>
              <a:rPr lang="en-US" sz="2200" dirty="0">
                <a:solidFill>
                  <a:srgbClr val="3C536F"/>
                </a:solidFill>
                <a:ea typeface="ＭＳ Ｐゴシック" pitchFamily="34" charset="-128"/>
              </a:rPr>
              <a:t>can now choose any air conditioning contractor to install qualifying high efficiency central air and receive a rebate </a:t>
            </a:r>
            <a:r>
              <a:rPr lang="en-US" sz="2200" dirty="0" smtClean="0">
                <a:solidFill>
                  <a:srgbClr val="3C536F"/>
                </a:solidFill>
                <a:ea typeface="ＭＳ Ｐゴシック" pitchFamily="34" charset="-128"/>
              </a:rPr>
              <a:t>of $200-$350/system. </a:t>
            </a:r>
            <a:r>
              <a:rPr lang="en-US" sz="2200" dirty="0">
                <a:solidFill>
                  <a:srgbClr val="3C536F"/>
                </a:solidFill>
                <a:ea typeface="ＭＳ Ｐゴシック" pitchFamily="34" charset="-128"/>
              </a:rPr>
              <a:t>No contractor incentive applies</a:t>
            </a:r>
            <a:r>
              <a:rPr lang="en-US" sz="2200" dirty="0" smtClean="0">
                <a:solidFill>
                  <a:srgbClr val="3C536F"/>
                </a:solidFill>
                <a:ea typeface="ＭＳ Ｐゴシック" pitchFamily="34" charset="-128"/>
              </a:rPr>
              <a:t>.</a:t>
            </a:r>
          </a:p>
          <a:p>
            <a:pPr marL="285750" indent="-285750">
              <a:buFont typeface="Arial" pitchFamily="34" charset="0"/>
              <a:buChar char="•"/>
            </a:pPr>
            <a:endParaRPr lang="en-US" sz="2000" dirty="0">
              <a:solidFill>
                <a:srgbClr val="3C536F"/>
              </a:solidFill>
              <a:ea typeface="ＭＳ Ｐゴシック" pitchFamily="34" charset="-128"/>
            </a:endParaRPr>
          </a:p>
          <a:p>
            <a:pPr marL="342900" indent="-342900">
              <a:buFont typeface="Arial" panose="020B0604020202020204" pitchFamily="34" charset="0"/>
              <a:buChar char="•"/>
            </a:pPr>
            <a:r>
              <a:rPr lang="en-US" sz="2200" b="1" dirty="0" smtClean="0">
                <a:solidFill>
                  <a:srgbClr val="F95D0D"/>
                </a:solidFill>
                <a:ea typeface="ＭＳ Ｐゴシック" pitchFamily="34" charset="-128"/>
              </a:rPr>
              <a:t>New Ground Source Heat Pump (GSHP) Systems:  </a:t>
            </a:r>
            <a:r>
              <a:rPr lang="en-US" sz="2200" dirty="0" smtClean="0">
                <a:solidFill>
                  <a:srgbClr val="3C536F"/>
                </a:solidFill>
                <a:ea typeface="ＭＳ Ｐゴシック" pitchFamily="34" charset="-128"/>
              </a:rPr>
              <a:t>Rebates range from $1200 to $1600/system</a:t>
            </a:r>
            <a:endParaRPr lang="en-US" sz="2200" dirty="0">
              <a:solidFill>
                <a:srgbClr val="3C536F"/>
              </a:solidFill>
              <a:ea typeface="ＭＳ Ｐゴシック" pitchFamily="34" charset="-128"/>
            </a:endParaRPr>
          </a:p>
          <a:p>
            <a:pPr marL="342900" indent="-342900">
              <a:buFont typeface="Arial" panose="020B0604020202020204" pitchFamily="34" charset="0"/>
              <a:buChar char="•"/>
            </a:pPr>
            <a:endParaRPr lang="en-US" sz="2400" b="1" dirty="0" smtClean="0">
              <a:solidFill>
                <a:srgbClr val="F95D0D"/>
              </a:solidFill>
              <a:ea typeface="ＭＳ Ｐゴシック" pitchFamily="34" charset="-128"/>
            </a:endParaRPr>
          </a:p>
          <a:p>
            <a:pPr marL="285750" indent="-285750">
              <a:buFont typeface="Arial" pitchFamily="34" charset="0"/>
              <a:buChar char="•"/>
            </a:pPr>
            <a:endParaRPr lang="en-US" sz="2400" dirty="0" smtClean="0">
              <a:solidFill>
                <a:srgbClr val="3C536F"/>
              </a:solidFill>
              <a:ea typeface="ＭＳ Ｐゴシック" pitchFamily="34" charset="-128"/>
            </a:endParaRPr>
          </a:p>
        </p:txBody>
      </p:sp>
    </p:spTree>
    <p:extLst>
      <p:ext uri="{BB962C8B-B14F-4D97-AF65-F5344CB8AC3E}">
        <p14:creationId xmlns:p14="http://schemas.microsoft.com/office/powerpoint/2010/main" val="134446475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2400" y="146761"/>
            <a:ext cx="8763000" cy="584775"/>
          </a:xfrm>
          <a:prstGeom prst="rect">
            <a:avLst/>
          </a:prstGeom>
          <a:noFill/>
        </p:spPr>
        <p:txBody>
          <a:bodyPr wrap="square" rtlCol="0">
            <a:spAutoFit/>
          </a:bodyPr>
          <a:lstStyle/>
          <a:p>
            <a:r>
              <a:rPr lang="en-US" sz="3200" b="1" dirty="0" smtClean="0">
                <a:solidFill>
                  <a:schemeClr val="accent6">
                    <a:lumMod val="75000"/>
                  </a:schemeClr>
                </a:solidFill>
              </a:rPr>
              <a:t>Home Performance Programs</a:t>
            </a:r>
            <a:endParaRPr lang="en-US" sz="3200" b="1" dirty="0">
              <a:solidFill>
                <a:schemeClr val="accent6">
                  <a:lumMod val="75000"/>
                </a:schemeClr>
              </a:solidFill>
              <a:latin typeface="+mj-lt"/>
            </a:endParaRPr>
          </a:p>
        </p:txBody>
      </p:sp>
      <p:sp useBgFill="1">
        <p:nvSpPr>
          <p:cNvPr id="4" name="Content Placeholder 2"/>
          <p:cNvSpPr txBox="1">
            <a:spLocks/>
          </p:cNvSpPr>
          <p:nvPr/>
        </p:nvSpPr>
        <p:spPr>
          <a:xfrm>
            <a:off x="228600" y="809337"/>
            <a:ext cx="8686800" cy="5528158"/>
          </a:xfrm>
          <a:prstGeom prst="rect">
            <a:avLst/>
          </a:prstGeom>
        </p:spPr>
        <p:txBody>
          <a:bodyPr/>
          <a:lstStyle>
            <a:lvl1pPr marL="228600" marR="0" indent="-228600" algn="l" defTabSz="457200" rtl="0" eaLnBrk="1" fontAlgn="auto" latinLnBrk="0" hangingPunct="1">
              <a:lnSpc>
                <a:spcPct val="100000"/>
              </a:lnSpc>
              <a:spcBef>
                <a:spcPts val="300"/>
              </a:spcBef>
              <a:spcAft>
                <a:spcPts val="0"/>
              </a:spcAft>
              <a:buClr>
                <a:srgbClr val="F95D0D"/>
              </a:buClr>
              <a:buSzTx/>
              <a:buFont typeface="Arial"/>
              <a:buChar char="•"/>
              <a:tabLst/>
              <a:defRPr sz="2400" b="0" kern="1200">
                <a:solidFill>
                  <a:srgbClr val="3C536F"/>
                </a:solidFill>
                <a:latin typeface="+mn-lt"/>
                <a:ea typeface="+mn-ea"/>
                <a:cs typeface="+mn-cs"/>
              </a:defRPr>
            </a:lvl1pPr>
            <a:lvl2pPr marL="457200" marR="0" indent="-228600" algn="l" defTabSz="457200" rtl="0" eaLnBrk="1" fontAlgn="auto" latinLnBrk="0" hangingPunct="1">
              <a:lnSpc>
                <a:spcPct val="100000"/>
              </a:lnSpc>
              <a:spcBef>
                <a:spcPts val="300"/>
              </a:spcBef>
              <a:spcAft>
                <a:spcPts val="0"/>
              </a:spcAft>
              <a:buClr>
                <a:srgbClr val="F95D0D"/>
              </a:buClr>
              <a:buSzPct val="80000"/>
              <a:buFont typeface="Arial"/>
              <a:buChar char="–"/>
              <a:tabLst/>
              <a:defRPr sz="2200" kern="1200">
                <a:solidFill>
                  <a:srgbClr val="3C536F"/>
                </a:solidFill>
                <a:latin typeface="+mn-lt"/>
                <a:ea typeface="+mn-ea"/>
                <a:cs typeface="+mn-cs"/>
              </a:defRPr>
            </a:lvl2pPr>
            <a:lvl3pPr marL="685800" marR="0" indent="-228600" algn="l" defTabSz="457200" rtl="0" eaLnBrk="1" fontAlgn="auto" latinLnBrk="0" hangingPunct="1">
              <a:lnSpc>
                <a:spcPct val="100000"/>
              </a:lnSpc>
              <a:spcBef>
                <a:spcPts val="300"/>
              </a:spcBef>
              <a:spcAft>
                <a:spcPts val="0"/>
              </a:spcAft>
              <a:buClr>
                <a:srgbClr val="F95D0D"/>
              </a:buClr>
              <a:buSzPct val="80000"/>
              <a:buFont typeface="Arial"/>
              <a:buChar char="•"/>
              <a:tabLst/>
              <a:defRPr sz="2000" kern="1200">
                <a:solidFill>
                  <a:srgbClr val="3C536F"/>
                </a:solidFill>
                <a:latin typeface="+mn-lt"/>
                <a:ea typeface="+mn-ea"/>
                <a:cs typeface="+mn-cs"/>
              </a:defRPr>
            </a:lvl3pPr>
            <a:lvl4pPr marL="914400" marR="0" indent="-228600" algn="l" defTabSz="457200" rtl="0" eaLnBrk="1" fontAlgn="auto" latinLnBrk="0" hangingPunct="1">
              <a:lnSpc>
                <a:spcPct val="100000"/>
              </a:lnSpc>
              <a:spcBef>
                <a:spcPts val="300"/>
              </a:spcBef>
              <a:spcAft>
                <a:spcPts val="0"/>
              </a:spcAft>
              <a:buClr>
                <a:srgbClr val="F95D0D"/>
              </a:buClr>
              <a:buSzPct val="80000"/>
              <a:buFont typeface="Arial"/>
              <a:buChar char="–"/>
              <a:tabLst/>
              <a:defRPr sz="1600" kern="1200">
                <a:solidFill>
                  <a:srgbClr val="3C536F"/>
                </a:solidFill>
                <a:latin typeface="+mn-lt"/>
                <a:ea typeface="+mn-ea"/>
                <a:cs typeface="+mn-cs"/>
              </a:defRPr>
            </a:lvl4pPr>
            <a:lvl5pPr marL="1143000" marR="0" indent="-228600" algn="l" defTabSz="457200" rtl="0" eaLnBrk="1" fontAlgn="auto" latinLnBrk="0" hangingPunct="1">
              <a:lnSpc>
                <a:spcPct val="100000"/>
              </a:lnSpc>
              <a:spcBef>
                <a:spcPts val="300"/>
              </a:spcBef>
              <a:spcAft>
                <a:spcPts val="0"/>
              </a:spcAft>
              <a:buClr>
                <a:srgbClr val="F95D0D"/>
              </a:buClr>
              <a:buSzPct val="80000"/>
              <a:buFont typeface="Arial"/>
              <a:buChar char="•"/>
              <a:tabLst/>
              <a:defRPr sz="1600" kern="1200">
                <a:solidFill>
                  <a:srgbClr val="3C536F"/>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pPr>
              <a:defRPr/>
            </a:pPr>
            <a:r>
              <a:rPr lang="en-US" b="1" dirty="0" smtClean="0">
                <a:solidFill>
                  <a:schemeClr val="accent2"/>
                </a:solidFill>
              </a:rPr>
              <a:t>Home Performance Direct</a:t>
            </a:r>
          </a:p>
          <a:p>
            <a:pPr lvl="1">
              <a:defRPr/>
            </a:pPr>
            <a:r>
              <a:rPr lang="en-US" sz="2000" b="1" dirty="0" smtClean="0"/>
              <a:t>Homes with Central Air Conditioning qualify for HPD</a:t>
            </a:r>
          </a:p>
          <a:p>
            <a:pPr lvl="2">
              <a:defRPr/>
            </a:pPr>
            <a:r>
              <a:rPr lang="en-US" sz="1800" b="1" dirty="0" smtClean="0"/>
              <a:t>Receive a free home assessment and select free efficiency upgrades</a:t>
            </a:r>
          </a:p>
          <a:p>
            <a:pPr lvl="4">
              <a:defRPr/>
            </a:pPr>
            <a:r>
              <a:rPr lang="en-US" sz="1400" b="1" dirty="0" smtClean="0"/>
              <a:t>CFL Light Bulbs</a:t>
            </a:r>
          </a:p>
          <a:p>
            <a:pPr lvl="4">
              <a:defRPr/>
            </a:pPr>
            <a:r>
              <a:rPr lang="en-US" sz="1400" b="1" dirty="0" smtClean="0"/>
              <a:t>Air and Duct Sealing</a:t>
            </a:r>
          </a:p>
          <a:p>
            <a:pPr lvl="4">
              <a:defRPr/>
            </a:pPr>
            <a:r>
              <a:rPr lang="en-US" sz="1400" b="1" dirty="0" smtClean="0"/>
              <a:t>Duct Installation</a:t>
            </a:r>
          </a:p>
          <a:p>
            <a:pPr lvl="4">
              <a:defRPr/>
            </a:pPr>
            <a:r>
              <a:rPr lang="en-US" sz="1400" b="1" dirty="0" smtClean="0"/>
              <a:t>Home Energy Score</a:t>
            </a:r>
          </a:p>
          <a:p>
            <a:pPr lvl="3">
              <a:defRPr/>
            </a:pPr>
            <a:r>
              <a:rPr lang="en-US" sz="1800" b="1" dirty="0" smtClean="0"/>
              <a:t>Additional upgrades may qualify for financial incentives through  Home Performance with Energy Star</a:t>
            </a:r>
          </a:p>
          <a:p>
            <a:pPr lvl="3">
              <a:defRPr/>
            </a:pPr>
            <a:r>
              <a:rPr lang="en-US" sz="1800" b="1" dirty="0"/>
              <a:t>After the initial audit, customers can have their home assessed and receive a detailed report with recommendations for money-saving efficiency upgrades</a:t>
            </a:r>
          </a:p>
          <a:p>
            <a:pPr lvl="3">
              <a:defRPr/>
            </a:pPr>
            <a:endParaRPr lang="en-US" sz="1400" b="1" dirty="0" smtClean="0"/>
          </a:p>
          <a:p>
            <a:pPr>
              <a:defRPr/>
            </a:pPr>
            <a:r>
              <a:rPr lang="en-US" b="1" dirty="0" smtClean="0">
                <a:solidFill>
                  <a:schemeClr val="accent2"/>
                </a:solidFill>
              </a:rPr>
              <a:t>Home Performance with ENERGY STAR</a:t>
            </a:r>
          </a:p>
          <a:p>
            <a:pPr lvl="1">
              <a:defRPr/>
            </a:pPr>
            <a:r>
              <a:rPr lang="en-US" sz="1600" b="1" dirty="0"/>
              <a:t>A typical Home Performance project may include insulation upgrade, air sealing exhaust fan improvements and, and a new energy efficient central air conditioner</a:t>
            </a:r>
          </a:p>
          <a:p>
            <a:pPr lvl="2">
              <a:defRPr/>
            </a:pPr>
            <a:r>
              <a:rPr lang="en-US" sz="1400" b="1" dirty="0"/>
              <a:t>Your final cost, after incentives, can then qualify for a low –interest On-Bill Recovery Loan from NYSERDA. The savings from your project will actually pay for the loan.</a:t>
            </a:r>
          </a:p>
          <a:p>
            <a:pPr>
              <a:defRPr/>
            </a:pPr>
            <a:r>
              <a:rPr lang="en-US" b="1" dirty="0" smtClean="0">
                <a:solidFill>
                  <a:schemeClr val="accent2"/>
                </a:solidFill>
              </a:rPr>
              <a:t>All Home Performance Contractors are BPI Certified</a:t>
            </a:r>
            <a:endParaRPr lang="en-US" b="1" dirty="0">
              <a:solidFill>
                <a:schemeClr val="accent2"/>
              </a:solidFill>
            </a:endParaRPr>
          </a:p>
          <a:p>
            <a:pPr lvl="1">
              <a:defRPr/>
            </a:pPr>
            <a:endParaRPr lang="en-US" sz="2000" b="1" dirty="0" smtClean="0"/>
          </a:p>
        </p:txBody>
      </p:sp>
    </p:spTree>
    <p:extLst>
      <p:ext uri="{BB962C8B-B14F-4D97-AF65-F5344CB8AC3E}">
        <p14:creationId xmlns:p14="http://schemas.microsoft.com/office/powerpoint/2010/main" val="250725133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10" end="1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11" end="11"/>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12" end="1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228600" y="152400"/>
            <a:ext cx="8534400" cy="990600"/>
          </a:xfrm>
        </p:spPr>
        <p:txBody>
          <a:bodyPr lIns="0" tIns="19050" rIns="0" bIns="19050" anchor="b"/>
          <a:lstStyle/>
          <a:p>
            <a:pPr algn="ctr">
              <a:lnSpc>
                <a:spcPts val="3900"/>
              </a:lnSpc>
            </a:pPr>
            <a:r>
              <a:rPr lang="en-US" sz="3200" b="1" dirty="0" smtClean="0">
                <a:solidFill>
                  <a:srgbClr val="002060"/>
                </a:solidFill>
                <a:effectLst>
                  <a:outerShdw blurRad="38100" dist="38100" dir="2700000" algn="tl">
                    <a:srgbClr val="C0C0C0"/>
                  </a:outerShdw>
                </a:effectLst>
              </a:rPr>
              <a:t>Home Performance with ENERGY STAR</a:t>
            </a:r>
            <a:br>
              <a:rPr lang="en-US" sz="3200" b="1" dirty="0" smtClean="0">
                <a:solidFill>
                  <a:srgbClr val="002060"/>
                </a:solidFill>
                <a:effectLst>
                  <a:outerShdw blurRad="38100" dist="38100" dir="2700000" algn="tl">
                    <a:srgbClr val="C0C0C0"/>
                  </a:outerShdw>
                </a:effectLst>
              </a:rPr>
            </a:br>
            <a:r>
              <a:rPr lang="en-US" sz="2400" b="1" dirty="0">
                <a:solidFill>
                  <a:srgbClr val="002060"/>
                </a:solidFill>
              </a:rPr>
              <a:t>For Homes </a:t>
            </a:r>
            <a:r>
              <a:rPr lang="en-US" sz="2400" b="1" dirty="0" smtClean="0">
                <a:solidFill>
                  <a:srgbClr val="002060"/>
                </a:solidFill>
              </a:rPr>
              <a:t>without </a:t>
            </a:r>
            <a:r>
              <a:rPr lang="en-US" sz="2400" b="1" dirty="0">
                <a:solidFill>
                  <a:srgbClr val="002060"/>
                </a:solidFill>
              </a:rPr>
              <a:t>Central Air Conditioning</a:t>
            </a:r>
            <a:endParaRPr lang="en-US" sz="3200" b="1" dirty="0" smtClean="0">
              <a:solidFill>
                <a:srgbClr val="002060"/>
              </a:solidFill>
            </a:endParaRPr>
          </a:p>
        </p:txBody>
      </p:sp>
      <p:sp>
        <p:nvSpPr>
          <p:cNvPr id="18435" name="Rectangle 3"/>
          <p:cNvSpPr>
            <a:spLocks noGrp="1" noChangeArrowheads="1"/>
          </p:cNvSpPr>
          <p:nvPr>
            <p:ph type="body" sz="half" idx="1"/>
          </p:nvPr>
        </p:nvSpPr>
        <p:spPr>
          <a:xfrm>
            <a:off x="381000" y="1066800"/>
            <a:ext cx="8534400" cy="4876800"/>
          </a:xfrm>
        </p:spPr>
        <p:txBody>
          <a:bodyPr>
            <a:normAutofit/>
          </a:bodyPr>
          <a:lstStyle/>
          <a:p>
            <a:pPr marL="0" indent="0" algn="ctr">
              <a:buNone/>
            </a:pPr>
            <a:r>
              <a:rPr lang="en-US" sz="1900" i="1" dirty="0">
                <a:solidFill>
                  <a:srgbClr val="002060"/>
                </a:solidFill>
                <a:latin typeface="+mj-lt"/>
              </a:rPr>
              <a:t>PSEG Long Island works with the New York State Energy Research and Development Authority (NYSERDA) to provide </a:t>
            </a:r>
            <a:r>
              <a:rPr lang="en-US" sz="1900" i="1" dirty="0" smtClean="0">
                <a:solidFill>
                  <a:srgbClr val="002060"/>
                </a:solidFill>
                <a:latin typeface="+mj-lt"/>
              </a:rPr>
              <a:t>these</a:t>
            </a:r>
            <a:r>
              <a:rPr lang="en-US" sz="1900" i="1" dirty="0" smtClean="0">
                <a:latin typeface="+mj-lt"/>
              </a:rPr>
              <a:t> </a:t>
            </a:r>
            <a:r>
              <a:rPr lang="en-US" sz="1900" b="1" i="1" dirty="0" smtClean="0">
                <a:solidFill>
                  <a:srgbClr val="F95D0D"/>
                </a:solidFill>
                <a:latin typeface="+mj-lt"/>
              </a:rPr>
              <a:t>FREE</a:t>
            </a:r>
            <a:r>
              <a:rPr lang="en-US" sz="1900" i="1" dirty="0" smtClean="0">
                <a:latin typeface="+mj-lt"/>
              </a:rPr>
              <a:t> </a:t>
            </a:r>
            <a:r>
              <a:rPr lang="en-US" sz="1900" i="1" dirty="0">
                <a:solidFill>
                  <a:srgbClr val="002060"/>
                </a:solidFill>
                <a:latin typeface="+mj-lt"/>
              </a:rPr>
              <a:t>assessments to you</a:t>
            </a:r>
          </a:p>
          <a:p>
            <a:pPr marL="0" indent="0" algn="ctr">
              <a:buNone/>
            </a:pPr>
            <a:endParaRPr lang="en-US" sz="600" dirty="0" smtClean="0">
              <a:effectLst>
                <a:outerShdw blurRad="38100" dist="38100" dir="2700000" algn="tl">
                  <a:srgbClr val="000000">
                    <a:alpha val="43137"/>
                  </a:srgbClr>
                </a:outerShdw>
              </a:effectLst>
              <a:latin typeface="+mj-lt"/>
            </a:endParaRPr>
          </a:p>
          <a:p>
            <a:r>
              <a:rPr lang="en-US" sz="2000" dirty="0" smtClean="0">
                <a:solidFill>
                  <a:srgbClr val="002060"/>
                </a:solidFill>
                <a:latin typeface="+mj-lt"/>
              </a:rPr>
              <a:t>Step </a:t>
            </a:r>
            <a:r>
              <a:rPr lang="en-US" sz="2000" dirty="0">
                <a:solidFill>
                  <a:srgbClr val="002060"/>
                </a:solidFill>
                <a:latin typeface="+mj-lt"/>
              </a:rPr>
              <a:t>1. </a:t>
            </a:r>
            <a:r>
              <a:rPr lang="en-US" sz="2000" dirty="0" smtClean="0">
                <a:solidFill>
                  <a:srgbClr val="002060"/>
                </a:solidFill>
                <a:latin typeface="+mj-lt"/>
              </a:rPr>
              <a:t>Schedule </a:t>
            </a:r>
            <a:r>
              <a:rPr lang="en-US" sz="2000" dirty="0">
                <a:solidFill>
                  <a:srgbClr val="002060"/>
                </a:solidFill>
                <a:latin typeface="+mj-lt"/>
              </a:rPr>
              <a:t>a </a:t>
            </a:r>
            <a:r>
              <a:rPr lang="en-US" sz="2000" b="1" dirty="0">
                <a:solidFill>
                  <a:srgbClr val="002060"/>
                </a:solidFill>
                <a:latin typeface="+mj-lt"/>
              </a:rPr>
              <a:t>Comprehensive Home Assessment </a:t>
            </a:r>
            <a:r>
              <a:rPr lang="en-US" sz="2000" dirty="0" smtClean="0">
                <a:solidFill>
                  <a:srgbClr val="002060"/>
                </a:solidFill>
                <a:latin typeface="+mj-lt"/>
              </a:rPr>
              <a:t>by </a:t>
            </a:r>
            <a:r>
              <a:rPr lang="en-US" sz="2000" dirty="0">
                <a:solidFill>
                  <a:srgbClr val="002060"/>
                </a:solidFill>
                <a:latin typeface="+mj-lt"/>
              </a:rPr>
              <a:t>choosing a participating Home Performance contractor. Your home will be assessed and you will receive a detailed report with recommendations for money-saving energy efficiency upgrades, as well as estimated payback. </a:t>
            </a:r>
            <a:endParaRPr lang="en-US" sz="2000" dirty="0" smtClean="0">
              <a:solidFill>
                <a:srgbClr val="002060"/>
              </a:solidFill>
              <a:latin typeface="+mj-lt"/>
            </a:endParaRPr>
          </a:p>
          <a:p>
            <a:endParaRPr lang="en-US" sz="2000" dirty="0" smtClean="0">
              <a:latin typeface="+mj-lt"/>
            </a:endParaRPr>
          </a:p>
          <a:p>
            <a:endParaRPr lang="en-US" sz="1800" dirty="0" smtClean="0">
              <a:latin typeface="+mj-lt"/>
            </a:endParaRPr>
          </a:p>
          <a:p>
            <a:endParaRPr lang="en-US" sz="1000" dirty="0" smtClean="0">
              <a:latin typeface="+mj-lt"/>
            </a:endParaRPr>
          </a:p>
          <a:p>
            <a:r>
              <a:rPr lang="en-US" sz="2000" dirty="0" smtClean="0">
                <a:solidFill>
                  <a:srgbClr val="002060"/>
                </a:solidFill>
                <a:latin typeface="+mj-lt"/>
              </a:rPr>
              <a:t>Step </a:t>
            </a:r>
            <a:r>
              <a:rPr lang="en-US" sz="2000" dirty="0">
                <a:solidFill>
                  <a:srgbClr val="002060"/>
                </a:solidFill>
                <a:latin typeface="+mj-lt"/>
              </a:rPr>
              <a:t>2. Rebates and Financing: We can help reduce the cost of these upgrades with rebates toward energy efficiency measures. Also, you may take advantage of low-interest financing with an On-Bill Recovery Loan Program from NYSERDA.</a:t>
            </a:r>
          </a:p>
        </p:txBody>
      </p:sp>
      <p:sp>
        <p:nvSpPr>
          <p:cNvPr id="4" name="Oval 3"/>
          <p:cNvSpPr/>
          <p:nvPr/>
        </p:nvSpPr>
        <p:spPr>
          <a:xfrm>
            <a:off x="2846882" y="3048000"/>
            <a:ext cx="3249118" cy="887224"/>
          </a:xfrm>
          <a:prstGeom prst="ellipse">
            <a:avLst/>
          </a:prstGeom>
          <a:ln>
            <a:solidFill>
              <a:srgbClr val="506E94"/>
            </a:solidFill>
            <a:prstDash val="sysDot"/>
          </a:ln>
        </p:spPr>
        <p:txBody>
          <a:bodyPr wrap="square">
            <a:spAutoFit/>
          </a:bodyPr>
          <a:lstStyle/>
          <a:p>
            <a:pPr algn="ctr">
              <a:spcBef>
                <a:spcPct val="50000"/>
              </a:spcBef>
            </a:pPr>
            <a:r>
              <a:rPr lang="en-US" sz="1400" b="1" kern="0" dirty="0">
                <a:solidFill>
                  <a:srgbClr val="002060"/>
                </a:solidFill>
                <a:latin typeface="+mj-lt"/>
              </a:rPr>
              <a:t>CONTACT</a:t>
            </a:r>
          </a:p>
          <a:p>
            <a:pPr algn="ctr">
              <a:lnSpc>
                <a:spcPct val="150000"/>
              </a:lnSpc>
            </a:pPr>
            <a:r>
              <a:rPr lang="en-US" sz="1400" b="1" kern="0" dirty="0">
                <a:solidFill>
                  <a:srgbClr val="002060"/>
                </a:solidFill>
                <a:latin typeface="+mj-lt"/>
              </a:rPr>
              <a:t> </a:t>
            </a:r>
            <a:r>
              <a:rPr lang="en-US" sz="1400" b="1" kern="0" dirty="0" smtClean="0">
                <a:solidFill>
                  <a:srgbClr val="002060"/>
                </a:solidFill>
                <a:latin typeface="+mj-lt"/>
              </a:rPr>
              <a:t>1-866-NYSERDA</a:t>
            </a:r>
            <a:endParaRPr lang="en-US" sz="1400" dirty="0">
              <a:solidFill>
                <a:srgbClr val="002060"/>
              </a:solidFill>
              <a:latin typeface="+mj-lt"/>
            </a:endParaRPr>
          </a:p>
        </p:txBody>
      </p:sp>
      <p:sp>
        <p:nvSpPr>
          <p:cNvPr id="5" name="TextBox 4"/>
          <p:cNvSpPr txBox="1"/>
          <p:nvPr/>
        </p:nvSpPr>
        <p:spPr>
          <a:xfrm>
            <a:off x="5867400" y="6019800"/>
            <a:ext cx="3276600" cy="394723"/>
          </a:xfrm>
          <a:prstGeom prst="rect">
            <a:avLst/>
          </a:prstGeom>
          <a:noFill/>
        </p:spPr>
        <p:txBody>
          <a:bodyPr wrap="square" rtlCol="0">
            <a:spAutoFit/>
          </a:bodyPr>
          <a:lstStyle/>
          <a:p>
            <a:pPr lvl="0" algn="r">
              <a:lnSpc>
                <a:spcPct val="120000"/>
              </a:lnSpc>
            </a:pPr>
            <a:r>
              <a:rPr lang="en-US" dirty="0">
                <a:solidFill>
                  <a:srgbClr val="002060"/>
                </a:solidFill>
              </a:rPr>
              <a:t>www.psegliny.com/efficiency</a:t>
            </a:r>
          </a:p>
        </p:txBody>
      </p:sp>
      <p:sp>
        <p:nvSpPr>
          <p:cNvPr id="7" name="Rectangle 6"/>
          <p:cNvSpPr/>
          <p:nvPr/>
        </p:nvSpPr>
        <p:spPr>
          <a:xfrm>
            <a:off x="504092" y="5272645"/>
            <a:ext cx="8589364" cy="1051955"/>
          </a:xfrm>
          <a:prstGeom prst="rect">
            <a:avLst/>
          </a:prstGeom>
        </p:spPr>
        <p:txBody>
          <a:bodyPr wrap="square">
            <a:spAutoFit/>
          </a:bodyPr>
          <a:lstStyle/>
          <a:p>
            <a:pPr lvl="0" defTabSz="457200">
              <a:lnSpc>
                <a:spcPct val="119000"/>
              </a:lnSpc>
              <a:spcBef>
                <a:spcPts val="300"/>
              </a:spcBef>
              <a:buClr>
                <a:srgbClr val="F95D0D"/>
              </a:buClr>
            </a:pPr>
            <a:r>
              <a:rPr lang="en-US" dirty="0">
                <a:solidFill>
                  <a:srgbClr val="002060"/>
                </a:solidFill>
                <a:latin typeface="+mj-lt"/>
              </a:rPr>
              <a:t>Once your HPwES visit is complete, you will have the option to take advantage of certain generous incentives from NYSERDA to make additional efficiency improvements to your home.</a:t>
            </a:r>
          </a:p>
        </p:txBody>
      </p:sp>
    </p:spTree>
    <p:extLst>
      <p:ext uri="{BB962C8B-B14F-4D97-AF65-F5344CB8AC3E}">
        <p14:creationId xmlns:p14="http://schemas.microsoft.com/office/powerpoint/2010/main" val="216379583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Content Placeholder 2"/>
          <p:cNvSpPr>
            <a:spLocks noGrp="1"/>
          </p:cNvSpPr>
          <p:nvPr>
            <p:ph idx="1"/>
          </p:nvPr>
        </p:nvSpPr>
        <p:spPr>
          <a:xfrm>
            <a:off x="304800" y="1066800"/>
            <a:ext cx="8686800" cy="838200"/>
          </a:xfrm>
        </p:spPr>
        <p:txBody>
          <a:bodyPr rtlCol="0">
            <a:normAutofit/>
          </a:bodyPr>
          <a:lstStyle/>
          <a:p>
            <a:pPr marL="0" indent="0" algn="ctr">
              <a:buNone/>
            </a:pPr>
            <a:r>
              <a:rPr lang="en-US" sz="2000" kern="0" dirty="0" smtClean="0">
                <a:solidFill>
                  <a:srgbClr val="002060"/>
                </a:solidFill>
                <a:latin typeface="+mj-lt"/>
              </a:rPr>
              <a:t>A</a:t>
            </a:r>
            <a:r>
              <a:rPr lang="en-US" sz="2000" kern="0" dirty="0" smtClean="0">
                <a:solidFill>
                  <a:schemeClr val="accent6">
                    <a:lumMod val="75000"/>
                  </a:schemeClr>
                </a:solidFill>
                <a:latin typeface="+mj-lt"/>
              </a:rPr>
              <a:t> </a:t>
            </a:r>
            <a:r>
              <a:rPr lang="en-US" sz="2000" b="1" dirty="0">
                <a:solidFill>
                  <a:schemeClr val="accent2"/>
                </a:solidFill>
                <a:latin typeface="+mj-lt"/>
              </a:rPr>
              <a:t>FREE</a:t>
            </a:r>
            <a:r>
              <a:rPr lang="en-US" sz="2000" b="1" dirty="0">
                <a:latin typeface="+mj-lt"/>
              </a:rPr>
              <a:t> </a:t>
            </a:r>
            <a:r>
              <a:rPr lang="en-US" sz="2000" kern="0" dirty="0" smtClean="0">
                <a:solidFill>
                  <a:srgbClr val="002060"/>
                </a:solidFill>
                <a:latin typeface="+mj-lt"/>
              </a:rPr>
              <a:t>In-Home Energy Survey is performed by a certified REAP technician </a:t>
            </a:r>
          </a:p>
          <a:p>
            <a:pPr marL="0" indent="0" algn="ctr">
              <a:buNone/>
            </a:pPr>
            <a:r>
              <a:rPr lang="en-US" sz="2000" kern="0" dirty="0" smtClean="0">
                <a:solidFill>
                  <a:srgbClr val="002060"/>
                </a:solidFill>
                <a:latin typeface="+mj-lt"/>
              </a:rPr>
              <a:t>and energy saving measures are installed</a:t>
            </a:r>
          </a:p>
        </p:txBody>
      </p:sp>
      <p:sp>
        <p:nvSpPr>
          <p:cNvPr id="5" name="Rectangle 2"/>
          <p:cNvSpPr txBox="1">
            <a:spLocks noChangeArrowheads="1"/>
          </p:cNvSpPr>
          <p:nvPr/>
        </p:nvSpPr>
        <p:spPr>
          <a:xfrm>
            <a:off x="0" y="76200"/>
            <a:ext cx="9144000" cy="990600"/>
          </a:xfrm>
          <a:prstGeom prst="rect">
            <a:avLst/>
          </a:prstGeom>
        </p:spPr>
        <p:txBody>
          <a:bodyPr vert="horz" lIns="0" tIns="19050" rIns="0" bIns="19050" rtlCol="0" anchor="ctr" anchorCtr="0">
            <a:noAutofit/>
          </a:bodyPr>
          <a:lstStyle>
            <a:lvl1pPr algn="l" defTabSz="914400" rtl="0" eaLnBrk="1" latinLnBrk="0" hangingPunct="1">
              <a:spcBef>
                <a:spcPct val="0"/>
              </a:spcBef>
              <a:buNone/>
              <a:defRPr sz="2800" kern="1200" cap="none" baseline="0">
                <a:solidFill>
                  <a:schemeClr val="accent6">
                    <a:lumMod val="75000"/>
                  </a:schemeClr>
                </a:solidFill>
                <a:latin typeface="+mj-lt"/>
                <a:ea typeface="+mj-ea"/>
                <a:cs typeface="+mj-cs"/>
              </a:defRPr>
            </a:lvl1pPr>
          </a:lstStyle>
          <a:p>
            <a:pPr algn="ctr">
              <a:lnSpc>
                <a:spcPts val="3900"/>
              </a:lnSpc>
            </a:pPr>
            <a:r>
              <a:rPr lang="en-US" sz="3000" b="1" dirty="0">
                <a:solidFill>
                  <a:srgbClr val="002060"/>
                </a:solidFill>
                <a:effectLst>
                  <a:outerShdw blurRad="38100" dist="38100" dir="2700000" algn="tl">
                    <a:srgbClr val="C0C0C0"/>
                  </a:outerShdw>
                </a:effectLst>
              </a:rPr>
              <a:t>Residential Energy Affordability Partnership </a:t>
            </a:r>
            <a:r>
              <a:rPr lang="en-US" sz="3000" b="1" dirty="0" smtClean="0">
                <a:solidFill>
                  <a:srgbClr val="002060"/>
                </a:solidFill>
                <a:effectLst>
                  <a:outerShdw blurRad="38100" dist="38100" dir="2700000" algn="tl">
                    <a:srgbClr val="C0C0C0"/>
                  </a:outerShdw>
                </a:effectLst>
              </a:rPr>
              <a:t>Program (REAP)</a:t>
            </a:r>
            <a:endParaRPr lang="en-US" sz="3000" b="1" dirty="0">
              <a:solidFill>
                <a:srgbClr val="002060"/>
              </a:solidFill>
              <a:effectLst>
                <a:outerShdw blurRad="38100" dist="38100" dir="2700000" algn="tl">
                  <a:srgbClr val="C0C0C0"/>
                </a:outerShdw>
              </a:effectLst>
            </a:endParaRPr>
          </a:p>
        </p:txBody>
      </p:sp>
      <p:sp>
        <p:nvSpPr>
          <p:cNvPr id="2" name="Rectangle 1"/>
          <p:cNvSpPr/>
          <p:nvPr/>
        </p:nvSpPr>
        <p:spPr>
          <a:xfrm>
            <a:off x="1447800" y="1880786"/>
            <a:ext cx="7467600" cy="481414"/>
          </a:xfrm>
          <a:prstGeom prst="rect">
            <a:avLst/>
          </a:prstGeom>
        </p:spPr>
        <p:txBody>
          <a:bodyPr wrap="square">
            <a:spAutoFit/>
          </a:bodyPr>
          <a:lstStyle/>
          <a:p>
            <a:pPr>
              <a:lnSpc>
                <a:spcPct val="79000"/>
              </a:lnSpc>
              <a:defRPr/>
            </a:pPr>
            <a:r>
              <a:rPr lang="en-US" sz="1600" kern="0" dirty="0" smtClean="0">
                <a:solidFill>
                  <a:srgbClr val="002060"/>
                </a:solidFill>
                <a:latin typeface="+mj-lt"/>
              </a:rPr>
              <a:t>Eligibility: PSEG </a:t>
            </a:r>
            <a:r>
              <a:rPr lang="en-US" sz="1600" kern="0" dirty="0">
                <a:solidFill>
                  <a:srgbClr val="002060"/>
                </a:solidFill>
                <a:latin typeface="+mj-lt"/>
              </a:rPr>
              <a:t>Long Island customers* who live in a 1 to 4 family dwelling and </a:t>
            </a:r>
            <a:endParaRPr lang="en-US" sz="1600" kern="0" dirty="0" smtClean="0">
              <a:solidFill>
                <a:srgbClr val="002060"/>
              </a:solidFill>
              <a:latin typeface="+mj-lt"/>
            </a:endParaRPr>
          </a:p>
          <a:p>
            <a:pPr>
              <a:lnSpc>
                <a:spcPct val="79000"/>
              </a:lnSpc>
              <a:defRPr/>
            </a:pPr>
            <a:r>
              <a:rPr lang="en-US" sz="1600" kern="0" dirty="0" smtClean="0">
                <a:solidFill>
                  <a:srgbClr val="002060"/>
                </a:solidFill>
                <a:latin typeface="+mj-lt"/>
              </a:rPr>
              <a:t>meet </a:t>
            </a:r>
            <a:r>
              <a:rPr lang="en-US" sz="1600" kern="0" dirty="0">
                <a:solidFill>
                  <a:srgbClr val="002060"/>
                </a:solidFill>
                <a:latin typeface="+mj-lt"/>
              </a:rPr>
              <a:t>these income </a:t>
            </a:r>
            <a:r>
              <a:rPr lang="en-US" sz="1600" kern="0" dirty="0" smtClean="0">
                <a:solidFill>
                  <a:srgbClr val="002060"/>
                </a:solidFill>
                <a:latin typeface="+mj-lt"/>
              </a:rPr>
              <a:t>guidelines:</a:t>
            </a:r>
            <a:endParaRPr lang="en-US" sz="1600" kern="0" dirty="0">
              <a:solidFill>
                <a:srgbClr val="002060"/>
              </a:solidFill>
              <a:latin typeface="+mj-lt"/>
            </a:endParaRPr>
          </a:p>
        </p:txBody>
      </p:sp>
      <p:sp>
        <p:nvSpPr>
          <p:cNvPr id="8" name="TextBox 7"/>
          <p:cNvSpPr txBox="1"/>
          <p:nvPr/>
        </p:nvSpPr>
        <p:spPr>
          <a:xfrm>
            <a:off x="5840692" y="5543981"/>
            <a:ext cx="3185160" cy="323165"/>
          </a:xfrm>
          <a:prstGeom prst="rect">
            <a:avLst/>
          </a:prstGeom>
          <a:noFill/>
        </p:spPr>
        <p:txBody>
          <a:bodyPr wrap="square" rtlCol="0">
            <a:spAutoFit/>
          </a:bodyPr>
          <a:lstStyle/>
          <a:p>
            <a:r>
              <a:rPr lang="en-US" sz="1500" kern="0" dirty="0">
                <a:solidFill>
                  <a:srgbClr val="002060"/>
                </a:solidFill>
                <a:latin typeface="+mj-lt"/>
              </a:rPr>
              <a:t>       *(primary residences only)</a:t>
            </a:r>
          </a:p>
        </p:txBody>
      </p:sp>
      <p:sp>
        <p:nvSpPr>
          <p:cNvPr id="3" name="Rectangle 2"/>
          <p:cNvSpPr/>
          <p:nvPr/>
        </p:nvSpPr>
        <p:spPr>
          <a:xfrm>
            <a:off x="3352800" y="5105400"/>
            <a:ext cx="2438400" cy="1200329"/>
          </a:xfrm>
          <a:prstGeom prst="rect">
            <a:avLst/>
          </a:prstGeom>
        </p:spPr>
        <p:txBody>
          <a:bodyPr wrap="square">
            <a:spAutoFit/>
          </a:bodyPr>
          <a:lstStyle/>
          <a:p>
            <a:pPr algn="ctr">
              <a:spcBef>
                <a:spcPct val="50000"/>
              </a:spcBef>
            </a:pPr>
            <a:r>
              <a:rPr lang="en-US" b="1" kern="0" dirty="0">
                <a:solidFill>
                  <a:srgbClr val="002060"/>
                </a:solidFill>
                <a:latin typeface="+mj-lt"/>
              </a:rPr>
              <a:t>CONTACT</a:t>
            </a:r>
          </a:p>
          <a:p>
            <a:pPr algn="ctr"/>
            <a:r>
              <a:rPr lang="en-US" b="1" kern="0" dirty="0">
                <a:solidFill>
                  <a:srgbClr val="002060"/>
                </a:solidFill>
                <a:latin typeface="+mj-lt"/>
              </a:rPr>
              <a:t> 1-800-263-6786  </a:t>
            </a:r>
            <a:endParaRPr lang="en-US" b="1" kern="0" dirty="0" smtClean="0">
              <a:solidFill>
                <a:srgbClr val="002060"/>
              </a:solidFill>
              <a:latin typeface="+mj-lt"/>
            </a:endParaRPr>
          </a:p>
          <a:p>
            <a:pPr algn="ctr"/>
            <a:r>
              <a:rPr lang="en-US" b="1" kern="0" dirty="0" smtClean="0">
                <a:solidFill>
                  <a:srgbClr val="002060"/>
                </a:solidFill>
                <a:latin typeface="+mj-lt"/>
              </a:rPr>
              <a:t>OR</a:t>
            </a:r>
            <a:endParaRPr lang="en-US" b="1" kern="0" dirty="0">
              <a:solidFill>
                <a:srgbClr val="002060"/>
              </a:solidFill>
              <a:latin typeface="+mj-lt"/>
            </a:endParaRPr>
          </a:p>
          <a:p>
            <a:pPr algn="ctr"/>
            <a:r>
              <a:rPr lang="en-US" b="1" kern="0" dirty="0">
                <a:solidFill>
                  <a:srgbClr val="002060"/>
                </a:solidFill>
                <a:latin typeface="+mj-lt"/>
              </a:rPr>
              <a:t> REAPLI@pseg.com</a:t>
            </a:r>
          </a:p>
        </p:txBody>
      </p:sp>
      <p:sp>
        <p:nvSpPr>
          <p:cNvPr id="4" name="Rectangle 3"/>
          <p:cNvSpPr/>
          <p:nvPr/>
        </p:nvSpPr>
        <p:spPr>
          <a:xfrm>
            <a:off x="81481" y="2909296"/>
            <a:ext cx="4033319" cy="2501134"/>
          </a:xfrm>
          <a:prstGeom prst="rect">
            <a:avLst/>
          </a:prstGeom>
        </p:spPr>
        <p:txBody>
          <a:bodyPr wrap="square">
            <a:spAutoFit/>
          </a:bodyPr>
          <a:lstStyle/>
          <a:p>
            <a:pPr marL="285750" indent="-285750">
              <a:buFont typeface="Arial" panose="020B0604020202020204" pitchFamily="34" charset="0"/>
              <a:buChar char="•"/>
            </a:pPr>
            <a:r>
              <a:rPr lang="en-US" sz="1600" kern="0" dirty="0">
                <a:solidFill>
                  <a:srgbClr val="002060"/>
                </a:solidFill>
                <a:latin typeface="+mj-lt"/>
              </a:rPr>
              <a:t>Inspection of your electric energy consuming equipment to determine efficiency</a:t>
            </a:r>
          </a:p>
          <a:p>
            <a:pPr marL="628650" lvl="1" indent="-171450">
              <a:lnSpc>
                <a:spcPct val="79000"/>
              </a:lnSpc>
              <a:buFont typeface="Arial" panose="020B0604020202020204" pitchFamily="34" charset="0"/>
              <a:buChar char="•"/>
            </a:pPr>
            <a:endParaRPr lang="en-US" sz="700" kern="0" dirty="0">
              <a:solidFill>
                <a:srgbClr val="002060"/>
              </a:solidFill>
              <a:latin typeface="+mj-lt"/>
            </a:endParaRPr>
          </a:p>
          <a:p>
            <a:pPr marL="285750" indent="-285750">
              <a:buFont typeface="Arial" panose="020B0604020202020204" pitchFamily="34" charset="0"/>
              <a:buChar char="•"/>
            </a:pPr>
            <a:r>
              <a:rPr lang="en-US" sz="1600" kern="0" dirty="0">
                <a:solidFill>
                  <a:srgbClr val="002060"/>
                </a:solidFill>
                <a:latin typeface="+mj-lt"/>
              </a:rPr>
              <a:t>Safety testing of combustion appliances such as heating and hot water systems</a:t>
            </a:r>
          </a:p>
          <a:p>
            <a:pPr marL="171450" indent="-171450">
              <a:buFont typeface="Arial" panose="020B0604020202020204" pitchFamily="34" charset="0"/>
              <a:buChar char="•"/>
            </a:pPr>
            <a:endParaRPr lang="en-US" sz="700" kern="0" dirty="0">
              <a:solidFill>
                <a:srgbClr val="002060"/>
              </a:solidFill>
              <a:latin typeface="+mj-lt"/>
            </a:endParaRPr>
          </a:p>
          <a:p>
            <a:pPr marL="285750" indent="-285750">
              <a:buFont typeface="Arial" panose="020B0604020202020204" pitchFamily="34" charset="0"/>
              <a:buChar char="•"/>
            </a:pPr>
            <a:r>
              <a:rPr lang="en-US" sz="1600" kern="0" dirty="0">
                <a:solidFill>
                  <a:srgbClr val="002060"/>
                </a:solidFill>
                <a:latin typeface="+mj-lt"/>
              </a:rPr>
              <a:t>Evaluation of energy usage and discussion about steps to improve energy </a:t>
            </a:r>
            <a:r>
              <a:rPr lang="en-US" sz="1600" kern="0" dirty="0" smtClean="0">
                <a:solidFill>
                  <a:srgbClr val="002060"/>
                </a:solidFill>
                <a:latin typeface="+mj-lt"/>
              </a:rPr>
              <a:t>efficiency</a:t>
            </a:r>
          </a:p>
          <a:p>
            <a:endParaRPr lang="en-US" sz="1600" kern="0" dirty="0">
              <a:solidFill>
                <a:srgbClr val="002060"/>
              </a:solidFill>
              <a:latin typeface="+mj-lt"/>
            </a:endParaRPr>
          </a:p>
        </p:txBody>
      </p:sp>
      <p:sp>
        <p:nvSpPr>
          <p:cNvPr id="7" name="TextBox 6"/>
          <p:cNvSpPr txBox="1"/>
          <p:nvPr/>
        </p:nvSpPr>
        <p:spPr>
          <a:xfrm>
            <a:off x="808776" y="2438400"/>
            <a:ext cx="2667000" cy="369332"/>
          </a:xfrm>
          <a:prstGeom prst="rect">
            <a:avLst/>
          </a:prstGeom>
          <a:noFill/>
        </p:spPr>
        <p:txBody>
          <a:bodyPr wrap="square" rtlCol="0">
            <a:spAutoFit/>
          </a:bodyPr>
          <a:lstStyle/>
          <a:p>
            <a:r>
              <a:rPr lang="en-US" u="sng" kern="0" dirty="0">
                <a:solidFill>
                  <a:srgbClr val="002060"/>
                </a:solidFill>
                <a:latin typeface="+mj-lt"/>
              </a:rPr>
              <a:t>The Survey Includes:</a:t>
            </a:r>
          </a:p>
        </p:txBody>
      </p:sp>
      <p:sp>
        <p:nvSpPr>
          <p:cNvPr id="11" name="TextBox 10"/>
          <p:cNvSpPr txBox="1"/>
          <p:nvPr/>
        </p:nvSpPr>
        <p:spPr>
          <a:xfrm>
            <a:off x="4267200" y="4522113"/>
            <a:ext cx="3844898" cy="430887"/>
          </a:xfrm>
          <a:prstGeom prst="rect">
            <a:avLst/>
          </a:prstGeom>
          <a:noFill/>
        </p:spPr>
        <p:txBody>
          <a:bodyPr wrap="square" rtlCol="0">
            <a:spAutoFit/>
          </a:bodyPr>
          <a:lstStyle/>
          <a:p>
            <a:r>
              <a:rPr lang="en-US" sz="1100" kern="0" dirty="0">
                <a:solidFill>
                  <a:srgbClr val="002060"/>
                </a:solidFill>
                <a:latin typeface="+mj-lt"/>
              </a:rPr>
              <a:t>If your family size is greater than 8 persons, increase the annual income by $5,886 for each additional person</a:t>
            </a:r>
          </a:p>
        </p:txBody>
      </p:sp>
      <p:sp>
        <p:nvSpPr>
          <p:cNvPr id="12" name="TextBox 11"/>
          <p:cNvSpPr txBox="1"/>
          <p:nvPr/>
        </p:nvSpPr>
        <p:spPr>
          <a:xfrm>
            <a:off x="5794972" y="6019800"/>
            <a:ext cx="3276600" cy="394723"/>
          </a:xfrm>
          <a:prstGeom prst="rect">
            <a:avLst/>
          </a:prstGeom>
          <a:noFill/>
        </p:spPr>
        <p:txBody>
          <a:bodyPr wrap="square" rtlCol="0">
            <a:spAutoFit/>
          </a:bodyPr>
          <a:lstStyle/>
          <a:p>
            <a:pPr lvl="0" algn="r">
              <a:lnSpc>
                <a:spcPct val="120000"/>
              </a:lnSpc>
            </a:pPr>
            <a:r>
              <a:rPr lang="en-US" dirty="0">
                <a:solidFill>
                  <a:srgbClr val="002060"/>
                </a:solidFill>
              </a:rPr>
              <a:t>www.psegliny.com/efficiency</a:t>
            </a:r>
          </a:p>
        </p:txBody>
      </p:sp>
      <p:pic>
        <p:nvPicPr>
          <p:cNvPr id="1027" name="Picture 3"/>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4267200" y="2164437"/>
            <a:ext cx="3819451" cy="2407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3931409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p:cNvPicPr>
            <a:picLocks noChangeAspect="1" noChangeArrowheads="1"/>
          </p:cNvPicPr>
          <p:nvPr/>
        </p:nvPicPr>
        <p:blipFill rotWithShape="1">
          <a:blip r:embed="rId3" cstate="email">
            <a:extLst>
              <a:ext uri="{28A0092B-C50C-407E-A947-70E740481C1C}">
                <a14:useLocalDpi xmlns:a14="http://schemas.microsoft.com/office/drawing/2010/main" val="0"/>
              </a:ext>
            </a:extLst>
          </a:blip>
          <a:srcRect l="12105" t="11936" r="13631" b="5067"/>
          <a:stretch/>
        </p:blipFill>
        <p:spPr bwMode="auto">
          <a:xfrm>
            <a:off x="435847" y="838200"/>
            <a:ext cx="8098553" cy="54306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a:spLocks noChangeArrowheads="1"/>
          </p:cNvSpPr>
          <p:nvPr/>
        </p:nvSpPr>
        <p:spPr bwMode="auto">
          <a:xfrm>
            <a:off x="159190" y="148982"/>
            <a:ext cx="8839200" cy="689218"/>
          </a:xfrm>
          <a:prstGeom prst="rect">
            <a:avLst/>
          </a:prstGeom>
        </p:spPr>
        <p:txBody>
          <a:bodyPr vert="horz" lIns="0" tIns="19050" rIns="0" bIns="19050" rtlCol="0" anchor="b" anchorCtr="0">
            <a:noAutofit/>
          </a:bodyPr>
          <a:lstStyle/>
          <a:p>
            <a:pPr algn="ctr">
              <a:lnSpc>
                <a:spcPts val="2700"/>
              </a:lnSpc>
              <a:spcBef>
                <a:spcPct val="0"/>
              </a:spcBef>
            </a:pPr>
            <a:r>
              <a:rPr lang="en-US" altLang="en-US" sz="3200" b="1" dirty="0">
                <a:solidFill>
                  <a:srgbClr val="002060"/>
                </a:solidFill>
                <a:effectLst>
                  <a:outerShdw blurRad="38100" dist="38100" dir="2700000" algn="tl">
                    <a:srgbClr val="C0C0C0"/>
                  </a:outerShdw>
                </a:effectLst>
                <a:latin typeface="+mj-lt"/>
                <a:ea typeface="+mj-ea"/>
                <a:cs typeface="+mj-cs"/>
              </a:rPr>
              <a:t>Online Home </a:t>
            </a:r>
            <a:r>
              <a:rPr lang="en-US" altLang="en-US" sz="3200" b="1" dirty="0" smtClean="0">
                <a:solidFill>
                  <a:srgbClr val="002060"/>
                </a:solidFill>
                <a:effectLst>
                  <a:outerShdw blurRad="38100" dist="38100" dir="2700000" algn="tl">
                    <a:srgbClr val="C0C0C0"/>
                  </a:outerShdw>
                </a:effectLst>
                <a:latin typeface="+mj-lt"/>
                <a:ea typeface="+mj-ea"/>
                <a:cs typeface="+mj-cs"/>
              </a:rPr>
              <a:t>Energy Profile</a:t>
            </a:r>
          </a:p>
          <a:p>
            <a:pPr algn="ctr">
              <a:lnSpc>
                <a:spcPts val="2700"/>
              </a:lnSpc>
              <a:spcBef>
                <a:spcPct val="0"/>
              </a:spcBef>
            </a:pPr>
            <a:r>
              <a:rPr lang="en-US" altLang="en-US" sz="1600" dirty="0" smtClean="0">
                <a:solidFill>
                  <a:srgbClr val="002060"/>
                </a:solidFill>
                <a:latin typeface="+mj-lt"/>
                <a:ea typeface="+mj-ea"/>
                <a:cs typeface="+mj-cs"/>
              </a:rPr>
              <a:t>www.psegliny.com/efficiency</a:t>
            </a:r>
            <a:endParaRPr lang="en-US" altLang="en-US" sz="1600" dirty="0">
              <a:solidFill>
                <a:srgbClr val="002060"/>
              </a:solidFill>
              <a:latin typeface="+mj-lt"/>
              <a:ea typeface="+mj-ea"/>
              <a:cs typeface="+mj-cs"/>
            </a:endParaRPr>
          </a:p>
        </p:txBody>
      </p:sp>
      <p:pic>
        <p:nvPicPr>
          <p:cNvPr id="4101" name="Picture 5" descr="New Window">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929688" y="-68263"/>
            <a:ext cx="123825" cy="104776"/>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5867400" y="6019800"/>
            <a:ext cx="3276600" cy="394723"/>
          </a:xfrm>
          <a:prstGeom prst="rect">
            <a:avLst/>
          </a:prstGeom>
          <a:noFill/>
        </p:spPr>
        <p:txBody>
          <a:bodyPr wrap="square" rtlCol="0">
            <a:spAutoFit/>
          </a:bodyPr>
          <a:lstStyle/>
          <a:p>
            <a:pPr lvl="0" algn="r">
              <a:lnSpc>
                <a:spcPct val="120000"/>
              </a:lnSpc>
            </a:pPr>
            <a:r>
              <a:rPr lang="en-US" dirty="0">
                <a:solidFill>
                  <a:srgbClr val="002060"/>
                </a:solidFill>
              </a:rPr>
              <a:t>www.psegliny.com/efficiency</a:t>
            </a:r>
          </a:p>
        </p:txBody>
      </p:sp>
    </p:spTree>
    <p:extLst>
      <p:ext uri="{BB962C8B-B14F-4D97-AF65-F5344CB8AC3E}">
        <p14:creationId xmlns:p14="http://schemas.microsoft.com/office/powerpoint/2010/main" val="149194485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1143000"/>
            <a:ext cx="4038600" cy="4770537"/>
          </a:xfrm>
          <a:prstGeom prst="rect">
            <a:avLst/>
          </a:prstGeom>
        </p:spPr>
        <p:txBody>
          <a:bodyPr wrap="square">
            <a:spAutoFit/>
          </a:bodyPr>
          <a:lstStyle/>
          <a:p>
            <a:r>
              <a:rPr lang="en-US" sz="1600" kern="0" dirty="0" smtClean="0">
                <a:solidFill>
                  <a:srgbClr val="002060"/>
                </a:solidFill>
                <a:latin typeface="+mj-lt"/>
              </a:rPr>
              <a:t>The NY Sun Incentive program offers </a:t>
            </a:r>
            <a:r>
              <a:rPr lang="en-US" sz="1600" kern="0" dirty="0">
                <a:solidFill>
                  <a:srgbClr val="002060"/>
                </a:solidFill>
                <a:latin typeface="+mj-lt"/>
              </a:rPr>
              <a:t>customer </a:t>
            </a:r>
            <a:r>
              <a:rPr lang="en-US" sz="1600" kern="0" dirty="0" smtClean="0">
                <a:solidFill>
                  <a:srgbClr val="002060"/>
                </a:solidFill>
                <a:latin typeface="+mj-lt"/>
              </a:rPr>
              <a:t>incentives for </a:t>
            </a:r>
            <a:r>
              <a:rPr lang="en-US" sz="1600" kern="0" dirty="0">
                <a:solidFill>
                  <a:srgbClr val="002060"/>
                </a:solidFill>
                <a:latin typeface="+mj-lt"/>
              </a:rPr>
              <a:t>the installation of solar electric systems otherwise known as solar PV (photovoltaic)  system </a:t>
            </a:r>
          </a:p>
          <a:p>
            <a:endParaRPr lang="en-US" sz="1600" kern="0" dirty="0">
              <a:solidFill>
                <a:srgbClr val="002060"/>
              </a:solidFill>
              <a:latin typeface="+mj-lt"/>
            </a:endParaRPr>
          </a:p>
          <a:p>
            <a:r>
              <a:rPr lang="en-US" sz="1600" kern="0" dirty="0">
                <a:solidFill>
                  <a:srgbClr val="002060"/>
                </a:solidFill>
                <a:latin typeface="+mj-lt"/>
              </a:rPr>
              <a:t>Eligible homeowners can purchase or lease a new solar PV system that converts energy from the sun into electricity while reducing the amount of electricity purchased directly from us.</a:t>
            </a:r>
          </a:p>
          <a:p>
            <a:endParaRPr lang="en-US" sz="1600" kern="0" dirty="0">
              <a:solidFill>
                <a:srgbClr val="002060"/>
              </a:solidFill>
              <a:latin typeface="+mj-lt"/>
            </a:endParaRPr>
          </a:p>
          <a:p>
            <a:r>
              <a:rPr lang="en-US" sz="1600" kern="0" dirty="0">
                <a:solidFill>
                  <a:srgbClr val="002060"/>
                </a:solidFill>
                <a:latin typeface="+mj-lt"/>
              </a:rPr>
              <a:t>A state-of-the-art solar PV system is durable, reliable and may last up to 40 years with minimal maintenance. </a:t>
            </a:r>
            <a:endParaRPr lang="en-US" sz="1600" kern="0" dirty="0" smtClean="0">
              <a:solidFill>
                <a:srgbClr val="002060"/>
              </a:solidFill>
              <a:latin typeface="+mj-lt"/>
            </a:endParaRPr>
          </a:p>
          <a:p>
            <a:endParaRPr lang="en-US" sz="1600" kern="0" dirty="0">
              <a:solidFill>
                <a:srgbClr val="002060"/>
              </a:solidFill>
              <a:latin typeface="+mj-lt"/>
            </a:endParaRPr>
          </a:p>
          <a:p>
            <a:r>
              <a:rPr lang="en-US" sz="1600" kern="0" dirty="0" smtClean="0">
                <a:solidFill>
                  <a:srgbClr val="002060"/>
                </a:solidFill>
                <a:latin typeface="+mj-lt"/>
              </a:rPr>
              <a:t>When </a:t>
            </a:r>
            <a:r>
              <a:rPr lang="en-US" sz="1600" kern="0" dirty="0">
                <a:solidFill>
                  <a:srgbClr val="002060"/>
                </a:solidFill>
                <a:latin typeface="+mj-lt"/>
              </a:rPr>
              <a:t>combined with New York State and Federal tax incentives make PV more affordable than ever.</a:t>
            </a:r>
          </a:p>
          <a:p>
            <a:endParaRPr lang="en-US" sz="1600" kern="0" dirty="0">
              <a:solidFill>
                <a:srgbClr val="002060"/>
              </a:solidFill>
              <a:latin typeface="+mj-lt"/>
            </a:endParaRPr>
          </a:p>
        </p:txBody>
      </p:sp>
      <p:sp>
        <p:nvSpPr>
          <p:cNvPr id="5" name="Content Placeholder 2"/>
          <p:cNvSpPr>
            <a:spLocks noGrp="1"/>
          </p:cNvSpPr>
          <p:nvPr>
            <p:ph idx="1"/>
          </p:nvPr>
        </p:nvSpPr>
        <p:spPr>
          <a:xfrm>
            <a:off x="4648200" y="1196932"/>
            <a:ext cx="3977640" cy="1526468"/>
          </a:xfrm>
        </p:spPr>
        <p:txBody>
          <a:bodyPr>
            <a:normAutofit/>
          </a:bodyPr>
          <a:lstStyle/>
          <a:p>
            <a:pPr marL="0" indent="0" algn="ctr">
              <a:buNone/>
            </a:pPr>
            <a:r>
              <a:rPr lang="en-US" sz="1600" b="1" kern="0" dirty="0" smtClean="0">
                <a:solidFill>
                  <a:srgbClr val="002060"/>
                </a:solidFill>
                <a:latin typeface="+mj-lt"/>
              </a:rPr>
              <a:t>Buy </a:t>
            </a:r>
            <a:r>
              <a:rPr lang="en-US" sz="1600" b="1" kern="0" dirty="0">
                <a:solidFill>
                  <a:srgbClr val="002060"/>
                </a:solidFill>
                <a:latin typeface="+mj-lt"/>
              </a:rPr>
              <a:t>a PV System</a:t>
            </a:r>
          </a:p>
          <a:p>
            <a:pPr marL="0" indent="0" defTabSz="914400">
              <a:buNone/>
            </a:pPr>
            <a:r>
              <a:rPr lang="en-US" sz="1600" kern="0" dirty="0">
                <a:solidFill>
                  <a:srgbClr val="002060"/>
                </a:solidFill>
                <a:latin typeface="+mj-lt"/>
              </a:rPr>
              <a:t>If you own your home and plan to live there for a while, consider buying a new PV system to generate part or all of your electricity needs for years to come.</a:t>
            </a:r>
          </a:p>
        </p:txBody>
      </p:sp>
      <p:pic>
        <p:nvPicPr>
          <p:cNvPr id="6" name="Picture 5"/>
          <p:cNvPicPr>
            <a:picLocks noChangeAspect="1"/>
          </p:cNvPicPr>
          <p:nvPr/>
        </p:nvPicPr>
        <p:blipFill rotWithShape="1">
          <a:blip r:embed="rId3">
            <a:extLst>
              <a:ext uri="{28A0092B-C50C-407E-A947-70E740481C1C}">
                <a14:useLocalDpi xmlns:a14="http://schemas.microsoft.com/office/drawing/2010/main" val="0"/>
              </a:ext>
            </a:extLst>
          </a:blip>
          <a:srcRect l="1" r="43984"/>
          <a:stretch/>
        </p:blipFill>
        <p:spPr>
          <a:xfrm>
            <a:off x="4403045" y="4008537"/>
            <a:ext cx="4588555" cy="2057400"/>
          </a:xfrm>
          <a:prstGeom prst="rect">
            <a:avLst/>
          </a:prstGeom>
          <a:ln>
            <a:noFill/>
          </a:ln>
          <a:effectLst>
            <a:softEdge rad="112500"/>
          </a:effectLst>
        </p:spPr>
      </p:pic>
      <p:sp>
        <p:nvSpPr>
          <p:cNvPr id="7" name="Content Placeholder 2"/>
          <p:cNvSpPr txBox="1">
            <a:spLocks/>
          </p:cNvSpPr>
          <p:nvPr/>
        </p:nvSpPr>
        <p:spPr>
          <a:xfrm>
            <a:off x="4648200" y="2258405"/>
            <a:ext cx="4038600" cy="1521532"/>
          </a:xfrm>
          <a:prstGeom prst="rect">
            <a:avLst/>
          </a:prstGeom>
        </p:spPr>
        <p:txBody>
          <a:bodyPr vert="horz" lIns="0" tIns="0" rIns="0" bIns="0" rtlCol="0">
            <a:noAutofit/>
          </a:bodyPr>
          <a:lstStyle>
            <a:lvl1pPr marL="0" marR="0" indent="0" algn="l" defTabSz="457200" rtl="0" eaLnBrk="1" fontAlgn="auto" latinLnBrk="0" hangingPunct="1">
              <a:lnSpc>
                <a:spcPct val="100000"/>
              </a:lnSpc>
              <a:spcBef>
                <a:spcPts val="300"/>
              </a:spcBef>
              <a:spcAft>
                <a:spcPts val="0"/>
              </a:spcAft>
              <a:buClr>
                <a:srgbClr val="F95D0D"/>
              </a:buClr>
              <a:buSzTx/>
              <a:buFont typeface="Arial"/>
              <a:buNone/>
              <a:tabLst/>
              <a:defRPr sz="2400" b="0" kern="1200">
                <a:solidFill>
                  <a:srgbClr val="3C536F"/>
                </a:solidFill>
                <a:latin typeface="+mn-lt"/>
                <a:ea typeface="+mn-ea"/>
                <a:cs typeface="+mn-cs"/>
              </a:defRPr>
            </a:lvl1pPr>
            <a:lvl2pPr marL="457200" marR="0" indent="-228600" algn="l" defTabSz="457200" rtl="0" eaLnBrk="1" fontAlgn="auto" latinLnBrk="0" hangingPunct="1">
              <a:lnSpc>
                <a:spcPct val="100000"/>
              </a:lnSpc>
              <a:spcBef>
                <a:spcPts val="300"/>
              </a:spcBef>
              <a:spcAft>
                <a:spcPts val="0"/>
              </a:spcAft>
              <a:buClr>
                <a:srgbClr val="F95D0D"/>
              </a:buClr>
              <a:buSzPct val="80000"/>
              <a:buFont typeface="Arial"/>
              <a:buChar char="–"/>
              <a:tabLst/>
              <a:defRPr sz="2200" kern="1200">
                <a:solidFill>
                  <a:srgbClr val="3C536F"/>
                </a:solidFill>
                <a:latin typeface="+mn-lt"/>
                <a:ea typeface="+mn-ea"/>
                <a:cs typeface="+mn-cs"/>
              </a:defRPr>
            </a:lvl2pPr>
            <a:lvl3pPr marL="685800" marR="0" indent="-228600" algn="l" defTabSz="457200" rtl="0" eaLnBrk="1" fontAlgn="auto" latinLnBrk="0" hangingPunct="1">
              <a:lnSpc>
                <a:spcPct val="100000"/>
              </a:lnSpc>
              <a:spcBef>
                <a:spcPts val="300"/>
              </a:spcBef>
              <a:spcAft>
                <a:spcPts val="0"/>
              </a:spcAft>
              <a:buClr>
                <a:srgbClr val="F95D0D"/>
              </a:buClr>
              <a:buSzPct val="80000"/>
              <a:buFont typeface="Arial"/>
              <a:buChar char="•"/>
              <a:tabLst/>
              <a:defRPr sz="2000" kern="1200">
                <a:solidFill>
                  <a:srgbClr val="3C536F"/>
                </a:solidFill>
                <a:latin typeface="+mn-lt"/>
                <a:ea typeface="+mn-ea"/>
                <a:cs typeface="+mn-cs"/>
              </a:defRPr>
            </a:lvl3pPr>
            <a:lvl4pPr marL="914400" marR="0" indent="-228600" algn="l" defTabSz="457200" rtl="0" eaLnBrk="1" fontAlgn="auto" latinLnBrk="0" hangingPunct="1">
              <a:lnSpc>
                <a:spcPct val="100000"/>
              </a:lnSpc>
              <a:spcBef>
                <a:spcPts val="300"/>
              </a:spcBef>
              <a:spcAft>
                <a:spcPts val="0"/>
              </a:spcAft>
              <a:buClr>
                <a:srgbClr val="F95D0D"/>
              </a:buClr>
              <a:buSzPct val="80000"/>
              <a:buFont typeface="Arial"/>
              <a:buChar char="–"/>
              <a:tabLst/>
              <a:defRPr sz="1800" kern="1200">
                <a:solidFill>
                  <a:srgbClr val="3C536F"/>
                </a:solidFill>
                <a:latin typeface="+mn-lt"/>
                <a:ea typeface="+mn-ea"/>
                <a:cs typeface="+mn-cs"/>
              </a:defRPr>
            </a:lvl4pPr>
            <a:lvl5pPr marL="1143000" marR="0" indent="-228600" algn="l" defTabSz="457200" rtl="0" eaLnBrk="1" fontAlgn="auto" latinLnBrk="0" hangingPunct="1">
              <a:lnSpc>
                <a:spcPct val="100000"/>
              </a:lnSpc>
              <a:spcBef>
                <a:spcPts val="300"/>
              </a:spcBef>
              <a:spcAft>
                <a:spcPts val="0"/>
              </a:spcAft>
              <a:buClr>
                <a:srgbClr val="F95D0D"/>
              </a:buClr>
              <a:buSzPct val="80000"/>
              <a:buFont typeface="Arial"/>
              <a:buChar char="•"/>
              <a:tabLst/>
              <a:defRPr sz="1600" kern="1200">
                <a:solidFill>
                  <a:srgbClr val="3C536F"/>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pPr algn="ctr"/>
            <a:endParaRPr lang="en-US" sz="1600" b="1" dirty="0" smtClean="0">
              <a:latin typeface="+mj-lt"/>
            </a:endParaRPr>
          </a:p>
          <a:p>
            <a:pPr algn="ctr" defTabSz="914400">
              <a:buClr>
                <a:schemeClr val="accent6">
                  <a:lumMod val="75000"/>
                </a:schemeClr>
              </a:buClr>
            </a:pPr>
            <a:r>
              <a:rPr lang="en-US" sz="1600" b="1" kern="0" dirty="0">
                <a:solidFill>
                  <a:schemeClr val="accent6">
                    <a:lumMod val="75000"/>
                  </a:schemeClr>
                </a:solidFill>
                <a:latin typeface="+mj-lt"/>
              </a:rPr>
              <a:t>Lease a PV System</a:t>
            </a:r>
          </a:p>
          <a:p>
            <a:pPr defTabSz="914400">
              <a:buClr>
                <a:schemeClr val="accent6">
                  <a:lumMod val="75000"/>
                </a:schemeClr>
              </a:buClr>
            </a:pPr>
            <a:r>
              <a:rPr lang="en-US" sz="1600" kern="0" dirty="0">
                <a:solidFill>
                  <a:schemeClr val="accent6">
                    <a:lumMod val="75000"/>
                  </a:schemeClr>
                </a:solidFill>
                <a:latin typeface="+mj-lt"/>
              </a:rPr>
              <a:t>As an alternative to the up front costs of a new solar system for your home, consider leasing through a Lease Agreement or Power Purchase Agreement (PPA).</a:t>
            </a:r>
          </a:p>
        </p:txBody>
      </p:sp>
      <p:sp>
        <p:nvSpPr>
          <p:cNvPr id="8" name="Rectangle 7"/>
          <p:cNvSpPr/>
          <p:nvPr/>
        </p:nvSpPr>
        <p:spPr>
          <a:xfrm>
            <a:off x="386270" y="5604272"/>
            <a:ext cx="3570859" cy="461665"/>
          </a:xfrm>
          <a:prstGeom prst="rect">
            <a:avLst/>
          </a:prstGeom>
        </p:spPr>
        <p:txBody>
          <a:bodyPr wrap="square">
            <a:spAutoFit/>
          </a:bodyPr>
          <a:lstStyle/>
          <a:p>
            <a:pPr algn="r"/>
            <a:r>
              <a:rPr lang="en-US" sz="1200" kern="0" dirty="0" smtClean="0">
                <a:solidFill>
                  <a:srgbClr val="002060"/>
                </a:solidFill>
                <a:latin typeface="+mj-lt"/>
              </a:rPr>
              <a:t>Photovoltaic (PV) refers </a:t>
            </a:r>
            <a:r>
              <a:rPr lang="en-US" sz="1200" kern="0" dirty="0">
                <a:solidFill>
                  <a:srgbClr val="002060"/>
                </a:solidFill>
                <a:latin typeface="+mj-lt"/>
              </a:rPr>
              <a:t>to the </a:t>
            </a:r>
            <a:r>
              <a:rPr lang="en-US" sz="1200" kern="0" dirty="0" smtClean="0">
                <a:solidFill>
                  <a:srgbClr val="002060"/>
                </a:solidFill>
                <a:latin typeface="+mj-lt"/>
              </a:rPr>
              <a:t>direct </a:t>
            </a:r>
            <a:br>
              <a:rPr lang="en-US" sz="1200" kern="0" dirty="0" smtClean="0">
                <a:solidFill>
                  <a:srgbClr val="002060"/>
                </a:solidFill>
                <a:latin typeface="+mj-lt"/>
              </a:rPr>
            </a:br>
            <a:r>
              <a:rPr lang="en-US" sz="1200" kern="0" dirty="0" smtClean="0">
                <a:solidFill>
                  <a:srgbClr val="002060"/>
                </a:solidFill>
                <a:latin typeface="+mj-lt"/>
              </a:rPr>
              <a:t>conversion </a:t>
            </a:r>
            <a:r>
              <a:rPr lang="en-US" sz="1200" kern="0" dirty="0">
                <a:solidFill>
                  <a:srgbClr val="002060"/>
                </a:solidFill>
                <a:latin typeface="+mj-lt"/>
              </a:rPr>
              <a:t>of </a:t>
            </a:r>
            <a:r>
              <a:rPr lang="en-US" sz="1200" kern="0" dirty="0" smtClean="0">
                <a:solidFill>
                  <a:srgbClr val="002060"/>
                </a:solidFill>
                <a:latin typeface="+mj-lt"/>
              </a:rPr>
              <a:t>sunlight </a:t>
            </a:r>
            <a:r>
              <a:rPr lang="en-US" sz="1200" kern="0" dirty="0">
                <a:solidFill>
                  <a:srgbClr val="002060"/>
                </a:solidFill>
                <a:latin typeface="+mj-lt"/>
              </a:rPr>
              <a:t>into electricity. </a:t>
            </a:r>
            <a:endParaRPr lang="en-US" sz="1200" dirty="0">
              <a:solidFill>
                <a:srgbClr val="002060"/>
              </a:solidFill>
              <a:latin typeface="+mj-lt"/>
            </a:endParaRPr>
          </a:p>
        </p:txBody>
      </p:sp>
      <p:sp>
        <p:nvSpPr>
          <p:cNvPr id="9" name="TextBox 8"/>
          <p:cNvSpPr txBox="1"/>
          <p:nvPr/>
        </p:nvSpPr>
        <p:spPr>
          <a:xfrm>
            <a:off x="177800" y="6068021"/>
            <a:ext cx="8966200" cy="313932"/>
          </a:xfrm>
          <a:prstGeom prst="rect">
            <a:avLst/>
          </a:prstGeom>
          <a:noFill/>
        </p:spPr>
        <p:txBody>
          <a:bodyPr wrap="square" rtlCol="0">
            <a:spAutoFit/>
          </a:bodyPr>
          <a:lstStyle/>
          <a:p>
            <a:pPr lvl="0" algn="r">
              <a:lnSpc>
                <a:spcPct val="120000"/>
              </a:lnSpc>
            </a:pPr>
            <a:r>
              <a:rPr lang="en-US" sz="1200" dirty="0">
                <a:solidFill>
                  <a:srgbClr val="002060"/>
                </a:solidFill>
              </a:rPr>
              <a:t>http://www.nyserda.com/Energy-Efficiency-and-Renewable-Programs/Renewables/Solar-Technologies/NY-Sun-Incentive-Program.aspx</a:t>
            </a:r>
          </a:p>
        </p:txBody>
      </p:sp>
      <p:pic>
        <p:nvPicPr>
          <p:cNvPr id="1026" name="Picture 2" descr="C:\Users\isaacv\AppData\Local\Microsoft\Windows\Temporary Internet Files\Content.Outlook\656OH856\ny-sun.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30611" y="228600"/>
            <a:ext cx="3012989" cy="838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9464569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22387"/>
            <a:ext cx="7772400" cy="1470025"/>
          </a:xfrm>
          <a:ln w="57150">
            <a:solidFill>
              <a:srgbClr val="FFC000"/>
            </a:solidFill>
          </a:ln>
        </p:spPr>
        <p:txBody>
          <a:bodyPr anchor="ctr"/>
          <a:lstStyle/>
          <a:p>
            <a:pPr algn="ctr"/>
            <a:r>
              <a:rPr lang="en-US" dirty="0" smtClean="0"/>
              <a:t>Commercial Efficiency Program (CEP)</a:t>
            </a:r>
            <a:endParaRPr lang="en-US" dirty="0"/>
          </a:p>
        </p:txBody>
      </p:sp>
      <p:sp>
        <p:nvSpPr>
          <p:cNvPr id="3" name="Subtitle 2"/>
          <p:cNvSpPr>
            <a:spLocks noGrp="1"/>
          </p:cNvSpPr>
          <p:nvPr>
            <p:ph type="subTitle" idx="1"/>
          </p:nvPr>
        </p:nvSpPr>
        <p:spPr>
          <a:xfrm>
            <a:off x="1371600" y="3352800"/>
            <a:ext cx="6400800" cy="1752600"/>
          </a:xfrm>
          <a:ln w="38100">
            <a:solidFill>
              <a:schemeClr val="tx1"/>
            </a:solidFill>
          </a:ln>
        </p:spPr>
        <p:txBody>
          <a:bodyPr anchor="ctr"/>
          <a:lstStyle/>
          <a:p>
            <a:r>
              <a:rPr lang="en-US" dirty="0" smtClean="0"/>
              <a:t>Small and Large businesses</a:t>
            </a:r>
          </a:p>
          <a:p>
            <a:r>
              <a:rPr lang="en-US" dirty="0" smtClean="0"/>
              <a:t>Managed and Unmanaged</a:t>
            </a:r>
            <a:endParaRPr lang="en-US" dirty="0"/>
          </a:p>
          <a:p>
            <a:r>
              <a:rPr lang="en-US" dirty="0" smtClean="0"/>
              <a:t>Commercial Rate codes</a:t>
            </a:r>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09605655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228600" y="152400"/>
            <a:ext cx="6019800" cy="637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9" tIns="45714" rIns="91429" bIns="45714" numCol="1" anchor="ctr" anchorCtr="0" compatLnSpc="1">
            <a:prstTxWarp prst="textNoShape">
              <a:avLst/>
            </a:prstTxWarp>
          </a:bodyPr>
          <a:lstStyle>
            <a:lvl1pPr fontAlgn="base">
              <a:spcBef>
                <a:spcPct val="0"/>
              </a:spcBef>
              <a:spcAft>
                <a:spcPct val="0"/>
              </a:spcAft>
              <a:defRPr sz="4000" b="1">
                <a:solidFill>
                  <a:srgbClr val="0070C0"/>
                </a:solidFill>
                <a:latin typeface="Calibri" pitchFamily="34" charset="0"/>
                <a:ea typeface="+mj-ea"/>
                <a:cs typeface="Calibri" pitchFamily="34" charset="0"/>
              </a:defRPr>
            </a:lvl1pPr>
            <a:lvl2pPr eaLnBrk="0" fontAlgn="base" hangingPunct="0">
              <a:spcBef>
                <a:spcPct val="0"/>
              </a:spcBef>
              <a:spcAft>
                <a:spcPct val="0"/>
              </a:spcAft>
              <a:defRPr sz="2400">
                <a:solidFill>
                  <a:srgbClr val="14004A"/>
                </a:solidFill>
                <a:latin typeface="Times New Roman" pitchFamily="1" charset="0"/>
                <a:ea typeface="ＭＳ Ｐゴシック" pitchFamily="1" charset="-128"/>
              </a:defRPr>
            </a:lvl2pPr>
            <a:lvl3pPr eaLnBrk="0" fontAlgn="base" hangingPunct="0">
              <a:spcBef>
                <a:spcPct val="0"/>
              </a:spcBef>
              <a:spcAft>
                <a:spcPct val="0"/>
              </a:spcAft>
              <a:defRPr sz="2400">
                <a:solidFill>
                  <a:srgbClr val="14004A"/>
                </a:solidFill>
                <a:latin typeface="Times New Roman" pitchFamily="1" charset="0"/>
                <a:ea typeface="ＭＳ Ｐゴシック" pitchFamily="1" charset="-128"/>
              </a:defRPr>
            </a:lvl3pPr>
            <a:lvl4pPr eaLnBrk="0" fontAlgn="base" hangingPunct="0">
              <a:spcBef>
                <a:spcPct val="0"/>
              </a:spcBef>
              <a:spcAft>
                <a:spcPct val="0"/>
              </a:spcAft>
              <a:defRPr sz="2400">
                <a:solidFill>
                  <a:srgbClr val="14004A"/>
                </a:solidFill>
                <a:latin typeface="Times New Roman" pitchFamily="1" charset="0"/>
                <a:ea typeface="ＭＳ Ｐゴシック" pitchFamily="1" charset="-128"/>
              </a:defRPr>
            </a:lvl4pPr>
            <a:lvl5pPr eaLnBrk="0" fontAlgn="base" hangingPunct="0">
              <a:spcBef>
                <a:spcPct val="0"/>
              </a:spcBef>
              <a:spcAft>
                <a:spcPct val="0"/>
              </a:spcAft>
              <a:defRPr sz="2400">
                <a:solidFill>
                  <a:srgbClr val="14004A"/>
                </a:solidFill>
                <a:latin typeface="Times New Roman" pitchFamily="1" charset="0"/>
                <a:ea typeface="ＭＳ Ｐゴシック" pitchFamily="1" charset="-128"/>
              </a:defRPr>
            </a:lvl5pPr>
            <a:lvl6pPr marL="457200" fontAlgn="base">
              <a:spcBef>
                <a:spcPct val="0"/>
              </a:spcBef>
              <a:spcAft>
                <a:spcPct val="0"/>
              </a:spcAft>
              <a:defRPr sz="2400">
                <a:solidFill>
                  <a:srgbClr val="14004A"/>
                </a:solidFill>
                <a:latin typeface="Times New Roman" pitchFamily="1" charset="0"/>
                <a:ea typeface="ＭＳ Ｐゴシック" pitchFamily="1" charset="-128"/>
              </a:defRPr>
            </a:lvl6pPr>
            <a:lvl7pPr marL="914400" fontAlgn="base">
              <a:spcBef>
                <a:spcPct val="0"/>
              </a:spcBef>
              <a:spcAft>
                <a:spcPct val="0"/>
              </a:spcAft>
              <a:defRPr sz="2400">
                <a:solidFill>
                  <a:srgbClr val="14004A"/>
                </a:solidFill>
                <a:latin typeface="Times New Roman" pitchFamily="1" charset="0"/>
                <a:ea typeface="ＭＳ Ｐゴシック" pitchFamily="1" charset="-128"/>
              </a:defRPr>
            </a:lvl7pPr>
            <a:lvl8pPr marL="1371600" fontAlgn="base">
              <a:spcBef>
                <a:spcPct val="0"/>
              </a:spcBef>
              <a:spcAft>
                <a:spcPct val="0"/>
              </a:spcAft>
              <a:defRPr sz="2400">
                <a:solidFill>
                  <a:srgbClr val="14004A"/>
                </a:solidFill>
                <a:latin typeface="Times New Roman" pitchFamily="1" charset="0"/>
                <a:ea typeface="ＭＳ Ｐゴシック" pitchFamily="1" charset="-128"/>
              </a:defRPr>
            </a:lvl8pPr>
            <a:lvl9pPr marL="1828800" fontAlgn="base">
              <a:spcBef>
                <a:spcPct val="0"/>
              </a:spcBef>
              <a:spcAft>
                <a:spcPct val="0"/>
              </a:spcAft>
              <a:defRPr sz="2400">
                <a:solidFill>
                  <a:srgbClr val="14004A"/>
                </a:solidFill>
                <a:latin typeface="Times New Roman" pitchFamily="1" charset="0"/>
                <a:ea typeface="ＭＳ Ｐゴシック" pitchFamily="1" charset="-128"/>
              </a:defRPr>
            </a:lvl9pPr>
          </a:lstStyle>
          <a:p>
            <a:r>
              <a:rPr lang="en-US" sz="3200" dirty="0" smtClean="0">
                <a:solidFill>
                  <a:schemeClr val="accent6">
                    <a:lumMod val="75000"/>
                  </a:schemeClr>
                </a:solidFill>
                <a:latin typeface="+mj-lt"/>
              </a:rPr>
              <a:t>Contacts and Program Resources</a:t>
            </a:r>
          </a:p>
        </p:txBody>
      </p:sp>
      <p:sp>
        <p:nvSpPr>
          <p:cNvPr id="14" name="Rectangle 13"/>
          <p:cNvSpPr/>
          <p:nvPr/>
        </p:nvSpPr>
        <p:spPr>
          <a:xfrm>
            <a:off x="228600" y="716281"/>
            <a:ext cx="8747760" cy="45719"/>
          </a:xfrm>
          <a:prstGeom prst="rect">
            <a:avLst/>
          </a:prstGeom>
          <a:solidFill>
            <a:schemeClr val="accent6"/>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 name="TextBox 3"/>
          <p:cNvSpPr txBox="1"/>
          <p:nvPr/>
        </p:nvSpPr>
        <p:spPr>
          <a:xfrm>
            <a:off x="411480" y="1142999"/>
            <a:ext cx="8382000" cy="5078313"/>
          </a:xfrm>
          <a:prstGeom prst="rect">
            <a:avLst/>
          </a:prstGeom>
          <a:noFill/>
        </p:spPr>
        <p:txBody>
          <a:bodyPr wrap="square" rtlCol="0">
            <a:spAutoFit/>
          </a:bodyPr>
          <a:lstStyle/>
          <a:p>
            <a:r>
              <a:rPr lang="en-US" sz="2400" dirty="0">
                <a:solidFill>
                  <a:srgbClr val="002060"/>
                </a:solidFill>
              </a:rPr>
              <a:t>Brian </a:t>
            </a:r>
            <a:r>
              <a:rPr lang="en-US" sz="2400" dirty="0" smtClean="0">
                <a:solidFill>
                  <a:srgbClr val="002060"/>
                </a:solidFill>
              </a:rPr>
              <a:t>Loughlin, </a:t>
            </a:r>
            <a:r>
              <a:rPr lang="en-US" sz="2400" dirty="0">
                <a:solidFill>
                  <a:srgbClr val="002060"/>
                </a:solidFill>
              </a:rPr>
              <a:t>Residence Efficiency Program Manager </a:t>
            </a:r>
            <a:r>
              <a:rPr lang="en-US" sz="2400" dirty="0" smtClean="0">
                <a:solidFill>
                  <a:srgbClr val="002060"/>
                </a:solidFill>
              </a:rPr>
              <a:t>-     </a:t>
            </a:r>
            <a:r>
              <a:rPr lang="en-US" sz="2400" dirty="0">
                <a:solidFill>
                  <a:srgbClr val="002060"/>
                </a:solidFill>
              </a:rPr>
              <a:t>(516) 404-7596</a:t>
            </a:r>
          </a:p>
          <a:p>
            <a:endParaRPr lang="en-US" sz="2400" dirty="0">
              <a:solidFill>
                <a:srgbClr val="002060"/>
              </a:solidFill>
            </a:endParaRPr>
          </a:p>
          <a:p>
            <a:r>
              <a:rPr lang="en-US" sz="2400" dirty="0">
                <a:solidFill>
                  <a:srgbClr val="002060"/>
                </a:solidFill>
              </a:rPr>
              <a:t>Linda Schwantner, EEP – (516) 426-9772</a:t>
            </a:r>
          </a:p>
          <a:p>
            <a:endParaRPr lang="en-US" sz="2400" dirty="0">
              <a:solidFill>
                <a:srgbClr val="002060"/>
              </a:solidFill>
            </a:endParaRPr>
          </a:p>
          <a:p>
            <a:r>
              <a:rPr lang="en-US" sz="2400" dirty="0">
                <a:solidFill>
                  <a:srgbClr val="002060"/>
                </a:solidFill>
              </a:rPr>
              <a:t>Linda Eddy, REAP – (631) 740-0913</a:t>
            </a:r>
          </a:p>
          <a:p>
            <a:endParaRPr lang="en-US" sz="2400" dirty="0">
              <a:solidFill>
                <a:srgbClr val="002060"/>
              </a:solidFill>
            </a:endParaRPr>
          </a:p>
          <a:p>
            <a:r>
              <a:rPr lang="en-US" sz="2400" dirty="0">
                <a:solidFill>
                  <a:srgbClr val="002060"/>
                </a:solidFill>
              </a:rPr>
              <a:t>Claudia Simicic, Cool Homes - (516) 419-2837</a:t>
            </a:r>
          </a:p>
          <a:p>
            <a:endParaRPr lang="en-US" sz="2400" dirty="0">
              <a:solidFill>
                <a:srgbClr val="002060"/>
              </a:solidFill>
            </a:endParaRPr>
          </a:p>
          <a:p>
            <a:r>
              <a:rPr lang="en-US" sz="2400" dirty="0">
                <a:solidFill>
                  <a:srgbClr val="002060"/>
                </a:solidFill>
              </a:rPr>
              <a:t>John Herman, HPD and HPwES – </a:t>
            </a:r>
            <a:r>
              <a:rPr lang="en-US" sz="2400" dirty="0" smtClean="0">
                <a:solidFill>
                  <a:srgbClr val="002060"/>
                </a:solidFill>
              </a:rPr>
              <a:t>(516) 254-3658</a:t>
            </a:r>
          </a:p>
          <a:p>
            <a:endParaRPr lang="en-US" sz="2400" dirty="0">
              <a:solidFill>
                <a:srgbClr val="002060"/>
              </a:solidFill>
            </a:endParaRPr>
          </a:p>
          <a:p>
            <a:r>
              <a:rPr lang="en-US" sz="2400" dirty="0">
                <a:solidFill>
                  <a:srgbClr val="002060"/>
                </a:solidFill>
              </a:rPr>
              <a:t>Rebate Hotline – (800) 692-2626</a:t>
            </a:r>
          </a:p>
          <a:p>
            <a:endParaRPr lang="en-US" dirty="0"/>
          </a:p>
          <a:p>
            <a:endParaRPr lang="en-US" dirty="0"/>
          </a:p>
        </p:txBody>
      </p:sp>
    </p:spTree>
    <p:extLst>
      <p:ext uri="{BB962C8B-B14F-4D97-AF65-F5344CB8AC3E}">
        <p14:creationId xmlns:p14="http://schemas.microsoft.com/office/powerpoint/2010/main" val="22537013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Commercial Program Introduction</a:t>
            </a:r>
            <a:endParaRPr lang="en-US" sz="4000" b="1" dirty="0"/>
          </a:p>
        </p:txBody>
      </p:sp>
      <p:sp>
        <p:nvSpPr>
          <p:cNvPr id="3" name="Content Placeholder 2"/>
          <p:cNvSpPr>
            <a:spLocks noGrp="1"/>
          </p:cNvSpPr>
          <p:nvPr>
            <p:ph idx="1"/>
          </p:nvPr>
        </p:nvSpPr>
        <p:spPr/>
        <p:txBody>
          <a:bodyPr>
            <a:normAutofit/>
          </a:bodyPr>
          <a:lstStyle/>
          <a:p>
            <a:r>
              <a:rPr lang="en-US" sz="3600" b="1" dirty="0" smtClean="0"/>
              <a:t>Purpose of the program</a:t>
            </a:r>
          </a:p>
          <a:p>
            <a:pPr lvl="1"/>
            <a:r>
              <a:rPr lang="en-US" sz="3200" dirty="0" smtClean="0">
                <a:latin typeface="Franklin Gothic Book" panose="020B0503020102020204" pitchFamily="34" charset="0"/>
              </a:rPr>
              <a:t>Reduce summertime peak demand (kW)</a:t>
            </a:r>
          </a:p>
          <a:p>
            <a:pPr lvl="1"/>
            <a:r>
              <a:rPr lang="en-US" sz="3200" dirty="0" smtClean="0">
                <a:latin typeface="Franklin Gothic Book" panose="020B0503020102020204" pitchFamily="34" charset="0"/>
              </a:rPr>
              <a:t>No outdoor lighting</a:t>
            </a:r>
          </a:p>
          <a:p>
            <a:pPr lvl="1"/>
            <a:endParaRPr lang="en-US" sz="3600" dirty="0" smtClean="0"/>
          </a:p>
          <a:p>
            <a:r>
              <a:rPr lang="en-US" sz="3600" b="1" dirty="0" smtClean="0"/>
              <a:t>Program funding</a:t>
            </a:r>
          </a:p>
          <a:p>
            <a:pPr lvl="1"/>
            <a:r>
              <a:rPr lang="en-US" sz="3200" dirty="0" smtClean="0">
                <a:latin typeface="Franklin Gothic Book" panose="020B0503020102020204" pitchFamily="34" charset="0"/>
              </a:rPr>
              <a:t>Rate payers through Efficiency and Renewable energy charge displayed on PSEG bill</a:t>
            </a:r>
          </a:p>
        </p:txBody>
      </p:sp>
      <p:sp>
        <p:nvSpPr>
          <p:cNvPr id="7" name="Rectangle 6"/>
          <p:cNvSpPr/>
          <p:nvPr/>
        </p:nvSpPr>
        <p:spPr>
          <a:xfrm>
            <a:off x="228600" y="838200"/>
            <a:ext cx="8747760" cy="45719"/>
          </a:xfrm>
          <a:prstGeom prst="rect">
            <a:avLst/>
          </a:prstGeom>
          <a:solidFill>
            <a:schemeClr val="accent6"/>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77917232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Reading the Bill</a:t>
            </a:r>
            <a:endParaRPr lang="en-US" dirty="0"/>
          </a:p>
        </p:txBody>
      </p:sp>
      <p:pic>
        <p:nvPicPr>
          <p:cNvPr id="4" name="Picture 4"/>
          <p:cNvPicPr>
            <a:picLocks noGrp="1" noChangeAspect="1" noChangeArrowheads="1"/>
          </p:cNvPicPr>
          <p:nvPr>
            <p:ph idx="1"/>
          </p:nvPr>
        </p:nvPicPr>
        <p:blipFill>
          <a:blip r:embed="rId2" cstate="email">
            <a:extLst>
              <a:ext uri="{28A0092B-C50C-407E-A947-70E740481C1C}">
                <a14:useLocalDpi xmlns:a14="http://schemas.microsoft.com/office/drawing/2010/main" val="0"/>
              </a:ext>
            </a:extLst>
          </a:blip>
          <a:srcRect/>
          <a:stretch>
            <a:fillRect/>
          </a:stretch>
        </p:blipFill>
        <p:spPr bwMode="auto">
          <a:xfrm>
            <a:off x="163240" y="1295401"/>
            <a:ext cx="8660720" cy="4508146"/>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403494554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Available </a:t>
            </a:r>
            <a:r>
              <a:rPr lang="en-US" dirty="0" smtClean="0"/>
              <a:t>Programs</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lvl="1"/>
            <a:r>
              <a:rPr lang="en-US" b="1" dirty="0" smtClean="0"/>
              <a:t>New </a:t>
            </a:r>
            <a:r>
              <a:rPr lang="en-US" b="1" dirty="0"/>
              <a:t>Construction/Gut Rehab</a:t>
            </a:r>
          </a:p>
          <a:p>
            <a:pPr lvl="2"/>
            <a:r>
              <a:rPr lang="en-US" dirty="0"/>
              <a:t>Lighting/LPD</a:t>
            </a:r>
          </a:p>
          <a:p>
            <a:pPr lvl="2"/>
            <a:r>
              <a:rPr lang="en-US" dirty="0" smtClean="0"/>
              <a:t>HVAC/Chillers</a:t>
            </a:r>
            <a:endParaRPr lang="en-US" dirty="0"/>
          </a:p>
          <a:p>
            <a:pPr lvl="2"/>
            <a:r>
              <a:rPr lang="en-US" dirty="0" smtClean="0"/>
              <a:t>Other prescriptive measures</a:t>
            </a:r>
            <a:endParaRPr lang="en-US" dirty="0"/>
          </a:p>
          <a:p>
            <a:pPr lvl="2"/>
            <a:r>
              <a:rPr lang="en-US" dirty="0"/>
              <a:t>Custom</a:t>
            </a:r>
          </a:p>
          <a:p>
            <a:pPr lvl="1"/>
            <a:r>
              <a:rPr lang="en-US" b="1" dirty="0"/>
              <a:t>Existing Buildings</a:t>
            </a:r>
          </a:p>
          <a:p>
            <a:pPr lvl="2"/>
            <a:r>
              <a:rPr lang="en-US" b="1" dirty="0">
                <a:solidFill>
                  <a:srgbClr val="FF0000"/>
                </a:solidFill>
              </a:rPr>
              <a:t>Lighting Retrofit</a:t>
            </a:r>
          </a:p>
          <a:p>
            <a:pPr lvl="2"/>
            <a:r>
              <a:rPr lang="en-US" dirty="0" smtClean="0"/>
              <a:t>Chillers/</a:t>
            </a:r>
            <a:r>
              <a:rPr lang="en-US" dirty="0"/>
              <a:t>HVAC/HVAC Retrofit (DX Systems</a:t>
            </a:r>
            <a:r>
              <a:rPr lang="en-US" dirty="0" smtClean="0"/>
              <a:t>)</a:t>
            </a:r>
            <a:endParaRPr lang="en-US" dirty="0"/>
          </a:p>
          <a:p>
            <a:pPr lvl="2"/>
            <a:r>
              <a:rPr lang="en-US" dirty="0" smtClean="0"/>
              <a:t>Other </a:t>
            </a:r>
            <a:r>
              <a:rPr lang="en-US" dirty="0"/>
              <a:t>prescriptive</a:t>
            </a:r>
          </a:p>
          <a:p>
            <a:pPr lvl="2"/>
            <a:r>
              <a:rPr lang="en-US" dirty="0" smtClean="0"/>
              <a:t>Custom </a:t>
            </a:r>
            <a:r>
              <a:rPr lang="en-US" dirty="0"/>
              <a:t>Retrofit</a:t>
            </a:r>
          </a:p>
          <a:p>
            <a:pPr lvl="1"/>
            <a:r>
              <a:rPr lang="en-US" b="1" dirty="0"/>
              <a:t>Small Commercial Energy Assessments</a:t>
            </a:r>
          </a:p>
          <a:p>
            <a:pPr lvl="2"/>
            <a:r>
              <a:rPr lang="en-US" dirty="0"/>
              <a:t>Available to unmanaged customers </a:t>
            </a:r>
            <a:r>
              <a:rPr lang="en-US" dirty="0" smtClean="0"/>
              <a:t>with usage </a:t>
            </a:r>
            <a:r>
              <a:rPr lang="en-US" dirty="0"/>
              <a:t>under 145kW peak </a:t>
            </a:r>
            <a:r>
              <a:rPr lang="en-US" dirty="0" smtClean="0"/>
              <a:t>demand (Rate codes 280 and 281s)</a:t>
            </a:r>
            <a:endParaRPr lang="en-US" dirty="0"/>
          </a:p>
          <a:p>
            <a:endParaRPr lang="en-US" dirty="0"/>
          </a:p>
        </p:txBody>
      </p:sp>
    </p:spTree>
    <p:extLst>
      <p:ext uri="{BB962C8B-B14F-4D97-AF65-F5344CB8AC3E}">
        <p14:creationId xmlns:p14="http://schemas.microsoft.com/office/powerpoint/2010/main" val="164754695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Construction &amp; Gut Rehabs</a:t>
            </a:r>
            <a:endParaRPr lang="en-US" dirty="0"/>
          </a:p>
        </p:txBody>
      </p:sp>
      <p:sp>
        <p:nvSpPr>
          <p:cNvPr id="36" name="Content Placeholder 35"/>
          <p:cNvSpPr>
            <a:spLocks noGrp="1"/>
          </p:cNvSpPr>
          <p:nvPr>
            <p:ph idx="1"/>
          </p:nvPr>
        </p:nvSpPr>
        <p:spPr/>
        <p:txBody>
          <a:bodyPr/>
          <a:lstStyle/>
          <a:p>
            <a:r>
              <a:rPr lang="en-US" dirty="0" smtClean="0"/>
              <a:t>Fluorescent Strips $15 - $20 rebate for 4’ and 8’ fixtures</a:t>
            </a:r>
          </a:p>
          <a:p>
            <a:r>
              <a:rPr lang="en-US" dirty="0" smtClean="0"/>
              <a:t>HID Fixtures – </a:t>
            </a:r>
            <a:r>
              <a:rPr lang="en-US" sz="2000" dirty="0" smtClean="0"/>
              <a:t>Lamp $20.00, Fixture $45.00, with remote ballast $45.00</a:t>
            </a:r>
          </a:p>
          <a:p>
            <a:r>
              <a:rPr lang="en-US" sz="2000" dirty="0" smtClean="0"/>
              <a:t>High Bays – Over 25’ $35 to $40.00 for pin based</a:t>
            </a:r>
          </a:p>
          <a:p>
            <a:r>
              <a:rPr lang="en-US" sz="2000" dirty="0" smtClean="0"/>
              <a:t>Recessed Fixtures– Numerous rebates from $5 to $30.00</a:t>
            </a:r>
          </a:p>
          <a:p>
            <a:r>
              <a:rPr lang="en-US" sz="2000" dirty="0" smtClean="0"/>
              <a:t>Refrigeration – Lamp rebates per linear foot $20.00</a:t>
            </a:r>
          </a:p>
          <a:p>
            <a:pPr marL="457200" lvl="2">
              <a:buSzTx/>
            </a:pPr>
            <a:r>
              <a:rPr lang="en-US" sz="1600" dirty="0"/>
              <a:t>Horizontal and Vertical lamps as defined in the Design Lighting Consortium (DLC</a:t>
            </a:r>
            <a:r>
              <a:rPr lang="en-US" sz="1600" dirty="0" smtClean="0"/>
              <a:t>)</a:t>
            </a:r>
          </a:p>
          <a:p>
            <a:pPr marL="228600" lvl="1">
              <a:buClr>
                <a:schemeClr val="accent6">
                  <a:lumMod val="75000"/>
                </a:schemeClr>
              </a:buClr>
              <a:buSzTx/>
              <a:buFont typeface="Arial"/>
              <a:buChar char="•"/>
            </a:pPr>
            <a:r>
              <a:rPr lang="en-US" sz="1800" dirty="0" smtClean="0"/>
              <a:t>Sensors</a:t>
            </a:r>
          </a:p>
          <a:p>
            <a:pPr marL="457200" lvl="2">
              <a:buSzTx/>
            </a:pPr>
            <a:r>
              <a:rPr lang="en-US" sz="1600" dirty="0" smtClean="0"/>
              <a:t>Ceiling - $35</a:t>
            </a:r>
          </a:p>
          <a:p>
            <a:pPr marL="457200" lvl="2">
              <a:buSzTx/>
            </a:pPr>
            <a:r>
              <a:rPr lang="en-US" sz="1600" dirty="0" smtClean="0"/>
              <a:t>Daylight Harvesting - $10,  - $40 </a:t>
            </a:r>
          </a:p>
          <a:p>
            <a:pPr marL="457200" lvl="2">
              <a:buSzTx/>
            </a:pPr>
            <a:r>
              <a:rPr lang="en-US" sz="1600" dirty="0" smtClean="0"/>
              <a:t>Wall Mounted - $15</a:t>
            </a:r>
          </a:p>
          <a:p>
            <a:pPr marL="457200" lvl="2">
              <a:buSzTx/>
            </a:pPr>
            <a:r>
              <a:rPr lang="en-US" sz="1600" dirty="0" smtClean="0"/>
              <a:t>Fixture Mounted - $35</a:t>
            </a:r>
          </a:p>
          <a:p>
            <a:pPr marL="457200" lvl="2">
              <a:buSzTx/>
            </a:pPr>
            <a:r>
              <a:rPr lang="en-US" sz="1600" dirty="0" smtClean="0"/>
              <a:t>HID Sensors </a:t>
            </a:r>
          </a:p>
          <a:p>
            <a:pPr marL="685800" lvl="3">
              <a:buSzTx/>
            </a:pPr>
            <a:r>
              <a:rPr lang="en-US" sz="1400" dirty="0" smtClean="0"/>
              <a:t>Occ - $75</a:t>
            </a:r>
          </a:p>
          <a:p>
            <a:pPr marL="685800" lvl="3">
              <a:buSzTx/>
            </a:pPr>
            <a:r>
              <a:rPr lang="en-US" sz="1400" dirty="0" smtClean="0"/>
              <a:t>Daylighting - $75</a:t>
            </a:r>
          </a:p>
          <a:p>
            <a:pPr marL="457200" lvl="2">
              <a:buSzTx/>
            </a:pPr>
            <a:endParaRPr lang="en-US" sz="1600" dirty="0" smtClean="0"/>
          </a:p>
          <a:p>
            <a:pPr marL="228600" lvl="1">
              <a:buClr>
                <a:schemeClr val="accent6">
                  <a:lumMod val="75000"/>
                </a:schemeClr>
              </a:buClr>
              <a:buSzTx/>
              <a:buFont typeface="Arial"/>
              <a:buChar char="•"/>
            </a:pPr>
            <a:endParaRPr lang="en-US" sz="1800" dirty="0"/>
          </a:p>
        </p:txBody>
      </p:sp>
    </p:spTree>
    <p:extLst>
      <p:ext uri="{BB962C8B-B14F-4D97-AF65-F5344CB8AC3E}">
        <p14:creationId xmlns:p14="http://schemas.microsoft.com/office/powerpoint/2010/main" val="291151156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 Construction LED Lighting </a:t>
            </a:r>
            <a:r>
              <a:rPr lang="en-US" dirty="0" smtClean="0"/>
              <a:t>Rebates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44044245"/>
              </p:ext>
            </p:extLst>
          </p:nvPr>
        </p:nvGraphicFramePr>
        <p:xfrm>
          <a:off x="381000" y="1295400"/>
          <a:ext cx="6629400" cy="4846637"/>
        </p:xfrm>
        <a:graphic>
          <a:graphicData uri="http://schemas.openxmlformats.org/drawingml/2006/table">
            <a:tbl>
              <a:tblPr>
                <a:tableStyleId>{5C22544A-7EE6-4342-B048-85BDC9FD1C3A}</a:tableStyleId>
              </a:tblPr>
              <a:tblGrid>
                <a:gridCol w="5257800"/>
                <a:gridCol w="1371600"/>
              </a:tblGrid>
              <a:tr h="565778">
                <a:tc>
                  <a:txBody>
                    <a:bodyPr/>
                    <a:lstStyle/>
                    <a:p>
                      <a:pPr algn="l" fontAlgn="ctr"/>
                      <a:r>
                        <a:rPr lang="en-US" sz="1600" u="none" strike="noStrike" dirty="0">
                          <a:effectLst/>
                        </a:rPr>
                        <a:t>LED Interior Parking Garage Lighting </a:t>
                      </a:r>
                      <a:r>
                        <a:rPr lang="en-US" sz="1600" u="none" strike="noStrike" dirty="0" smtClean="0">
                          <a:effectLst/>
                        </a:rPr>
                        <a:t>Fixtures  (DLC </a:t>
                      </a:r>
                      <a:r>
                        <a:rPr lang="en-US" sz="1600" u="none" strike="noStrike" dirty="0">
                          <a:effectLst/>
                        </a:rPr>
                        <a:t>5)</a:t>
                      </a:r>
                      <a:endParaRPr lang="en-US" sz="1600" b="0" i="0" u="none" strike="noStrike" dirty="0">
                        <a:solidFill>
                          <a:srgbClr val="000000"/>
                        </a:solidFill>
                        <a:effectLst/>
                        <a:latin typeface="Arial Narrow"/>
                      </a:endParaRPr>
                    </a:p>
                  </a:txBody>
                  <a:tcPr marL="0" marR="0" marT="0" marB="0" anchor="ctr"/>
                </a:tc>
                <a:tc>
                  <a:txBody>
                    <a:bodyPr/>
                    <a:lstStyle/>
                    <a:p>
                      <a:pPr algn="ctr" fontAlgn="ctr"/>
                      <a:r>
                        <a:rPr lang="en-US" sz="1600" u="none" strike="noStrike" dirty="0">
                          <a:effectLst/>
                        </a:rPr>
                        <a:t>$150</a:t>
                      </a:r>
                      <a:endParaRPr lang="en-US" sz="1600" b="0" i="0" u="none" strike="noStrike" dirty="0">
                        <a:solidFill>
                          <a:srgbClr val="000000"/>
                        </a:solidFill>
                        <a:effectLst/>
                        <a:latin typeface="Arial Narrow"/>
                      </a:endParaRPr>
                    </a:p>
                  </a:txBody>
                  <a:tcPr marL="0" marR="0" marT="0" marB="0" anchor="ctr"/>
                </a:tc>
              </a:tr>
              <a:tr h="506673">
                <a:tc>
                  <a:txBody>
                    <a:bodyPr/>
                    <a:lstStyle/>
                    <a:p>
                      <a:pPr algn="l" fontAlgn="ctr"/>
                      <a:r>
                        <a:rPr lang="en-US" sz="1600" u="none" strike="noStrike" dirty="0">
                          <a:effectLst/>
                        </a:rPr>
                        <a:t>LED 1x4 Linear </a:t>
                      </a:r>
                      <a:r>
                        <a:rPr lang="en-US" sz="1600" u="none" strike="noStrike" dirty="0" smtClean="0">
                          <a:effectLst/>
                        </a:rPr>
                        <a:t>Panel</a:t>
                      </a:r>
                      <a:r>
                        <a:rPr lang="en-US" sz="1600" u="none" strike="noStrike" baseline="0" dirty="0" smtClean="0">
                          <a:effectLst/>
                        </a:rPr>
                        <a:t>  </a:t>
                      </a:r>
                      <a:r>
                        <a:rPr lang="en-US" sz="1600" u="none" strike="noStrike" dirty="0" smtClean="0">
                          <a:effectLst/>
                        </a:rPr>
                        <a:t>(DLC </a:t>
                      </a:r>
                      <a:r>
                        <a:rPr lang="en-US" sz="1600" u="none" strike="noStrike" dirty="0">
                          <a:effectLst/>
                        </a:rPr>
                        <a:t>16)</a:t>
                      </a:r>
                      <a:endParaRPr lang="en-US" sz="1600" b="0" i="0" u="none" strike="noStrike" dirty="0">
                        <a:solidFill>
                          <a:srgbClr val="000000"/>
                        </a:solidFill>
                        <a:effectLst/>
                        <a:latin typeface="Arial Narrow"/>
                      </a:endParaRPr>
                    </a:p>
                  </a:txBody>
                  <a:tcPr marL="0" marR="0" marT="0" marB="0" anchor="ctr"/>
                </a:tc>
                <a:tc>
                  <a:txBody>
                    <a:bodyPr/>
                    <a:lstStyle/>
                    <a:p>
                      <a:pPr algn="ctr" fontAlgn="ctr"/>
                      <a:r>
                        <a:rPr lang="en-US" sz="1600" u="none" strike="noStrike" dirty="0">
                          <a:effectLst/>
                        </a:rPr>
                        <a:t>$60</a:t>
                      </a:r>
                      <a:endParaRPr lang="en-US" sz="1600" b="0" i="0" u="none" strike="noStrike" dirty="0">
                        <a:solidFill>
                          <a:srgbClr val="000000"/>
                        </a:solidFill>
                        <a:effectLst/>
                        <a:latin typeface="Arial Narrow"/>
                      </a:endParaRPr>
                    </a:p>
                  </a:txBody>
                  <a:tcPr marL="0" marR="0" marT="0" marB="0" anchor="ctr"/>
                </a:tc>
              </a:tr>
              <a:tr h="506673">
                <a:tc>
                  <a:txBody>
                    <a:bodyPr/>
                    <a:lstStyle/>
                    <a:p>
                      <a:pPr algn="l" fontAlgn="ctr"/>
                      <a:r>
                        <a:rPr lang="en-US" sz="1600" u="none" strike="noStrike" dirty="0">
                          <a:effectLst/>
                        </a:rPr>
                        <a:t>LED 2x4 Linear </a:t>
                      </a:r>
                      <a:r>
                        <a:rPr lang="en-US" sz="1600" u="none" strike="noStrike" dirty="0" smtClean="0">
                          <a:effectLst/>
                        </a:rPr>
                        <a:t>Panel    (DLC </a:t>
                      </a:r>
                      <a:r>
                        <a:rPr lang="en-US" sz="1600" u="none" strike="noStrike" dirty="0">
                          <a:effectLst/>
                        </a:rPr>
                        <a:t>17)</a:t>
                      </a:r>
                      <a:endParaRPr lang="en-US" sz="1600" b="0" i="0" u="none" strike="noStrike" dirty="0">
                        <a:solidFill>
                          <a:srgbClr val="000000"/>
                        </a:solidFill>
                        <a:effectLst/>
                        <a:latin typeface="Arial Narrow"/>
                      </a:endParaRPr>
                    </a:p>
                  </a:txBody>
                  <a:tcPr marL="0" marR="0" marT="0" marB="0" anchor="ctr"/>
                </a:tc>
                <a:tc>
                  <a:txBody>
                    <a:bodyPr/>
                    <a:lstStyle/>
                    <a:p>
                      <a:pPr algn="ctr" fontAlgn="ctr"/>
                      <a:r>
                        <a:rPr lang="en-US" sz="1600" u="none" strike="noStrike" dirty="0">
                          <a:effectLst/>
                        </a:rPr>
                        <a:t>$80</a:t>
                      </a:r>
                      <a:endParaRPr lang="en-US" sz="1600" b="0" i="0" u="none" strike="noStrike" dirty="0">
                        <a:solidFill>
                          <a:srgbClr val="000000"/>
                        </a:solidFill>
                        <a:effectLst/>
                        <a:latin typeface="Arial Narrow"/>
                      </a:endParaRPr>
                    </a:p>
                  </a:txBody>
                  <a:tcPr marL="0" marR="0" marT="0" marB="0" anchor="ctr"/>
                </a:tc>
              </a:tr>
              <a:tr h="506673">
                <a:tc>
                  <a:txBody>
                    <a:bodyPr/>
                    <a:lstStyle/>
                    <a:p>
                      <a:pPr algn="l" fontAlgn="ctr"/>
                      <a:r>
                        <a:rPr lang="en-US" sz="1600" u="none" strike="noStrike" dirty="0">
                          <a:effectLst/>
                        </a:rPr>
                        <a:t>LED 2x2 Linear </a:t>
                      </a:r>
                      <a:r>
                        <a:rPr lang="en-US" sz="1600" u="none" strike="noStrike" dirty="0" smtClean="0">
                          <a:effectLst/>
                        </a:rPr>
                        <a:t>Panel (DLC </a:t>
                      </a:r>
                      <a:r>
                        <a:rPr lang="en-US" sz="1600" u="none" strike="noStrike" dirty="0">
                          <a:effectLst/>
                        </a:rPr>
                        <a:t>15)</a:t>
                      </a:r>
                      <a:endParaRPr lang="en-US" sz="1600" b="0" i="0" u="none" strike="noStrike" dirty="0">
                        <a:solidFill>
                          <a:srgbClr val="000000"/>
                        </a:solidFill>
                        <a:effectLst/>
                        <a:latin typeface="Arial Narrow"/>
                      </a:endParaRPr>
                    </a:p>
                  </a:txBody>
                  <a:tcPr marL="0" marR="0" marT="0" marB="0" anchor="ctr"/>
                </a:tc>
                <a:tc>
                  <a:txBody>
                    <a:bodyPr/>
                    <a:lstStyle/>
                    <a:p>
                      <a:pPr algn="ctr" fontAlgn="ctr"/>
                      <a:r>
                        <a:rPr lang="en-US" sz="1600" u="none" strike="noStrike" dirty="0">
                          <a:effectLst/>
                        </a:rPr>
                        <a:t>$60</a:t>
                      </a:r>
                      <a:endParaRPr lang="en-US" sz="1600" b="0" i="0" u="none" strike="noStrike" dirty="0">
                        <a:solidFill>
                          <a:srgbClr val="000000"/>
                        </a:solidFill>
                        <a:effectLst/>
                        <a:latin typeface="Arial Narrow"/>
                      </a:endParaRPr>
                    </a:p>
                  </a:txBody>
                  <a:tcPr marL="0" marR="0" marT="0" marB="0" anchor="ctr"/>
                </a:tc>
              </a:tr>
              <a:tr h="583276">
                <a:tc>
                  <a:txBody>
                    <a:bodyPr/>
                    <a:lstStyle/>
                    <a:p>
                      <a:pPr algn="l" fontAlgn="ctr"/>
                      <a:r>
                        <a:rPr lang="fr-FR" sz="1600" u="none" strike="noStrike" dirty="0" smtClean="0">
                          <a:effectLst/>
                        </a:rPr>
                        <a:t>Linear</a:t>
                      </a:r>
                      <a:r>
                        <a:rPr lang="fr-FR" sz="1600" u="none" strike="noStrike" baseline="0" dirty="0">
                          <a:effectLst/>
                        </a:rPr>
                        <a:t> </a:t>
                      </a:r>
                      <a:r>
                        <a:rPr lang="fr-FR" sz="1600" u="none" strike="noStrike" dirty="0" smtClean="0">
                          <a:effectLst/>
                        </a:rPr>
                        <a:t>Ambient </a:t>
                      </a:r>
                      <a:r>
                        <a:rPr lang="fr-FR" sz="1600" u="none" strike="noStrike" dirty="0">
                          <a:effectLst/>
                        </a:rPr>
                        <a:t>LED </a:t>
                      </a:r>
                      <a:r>
                        <a:rPr lang="fr-FR" sz="1600" u="none" strike="noStrike" dirty="0" smtClean="0">
                          <a:effectLst/>
                        </a:rPr>
                        <a:t>Luminaire (DLC </a:t>
                      </a:r>
                      <a:r>
                        <a:rPr lang="fr-FR" sz="1600" u="none" strike="noStrike" dirty="0">
                          <a:effectLst/>
                        </a:rPr>
                        <a:t>18-21)</a:t>
                      </a:r>
                      <a:endParaRPr lang="fr-FR" sz="1600" b="0" i="0" u="none" strike="noStrike" dirty="0">
                        <a:solidFill>
                          <a:srgbClr val="000000"/>
                        </a:solidFill>
                        <a:effectLst/>
                        <a:latin typeface="Arial Narrow"/>
                      </a:endParaRPr>
                    </a:p>
                  </a:txBody>
                  <a:tcPr marL="0" marR="0" marT="0" marB="0" anchor="ctr"/>
                </a:tc>
                <a:tc>
                  <a:txBody>
                    <a:bodyPr/>
                    <a:lstStyle/>
                    <a:p>
                      <a:pPr algn="ctr" fontAlgn="ctr"/>
                      <a:r>
                        <a:rPr lang="en-US" sz="1600" u="none" strike="noStrike" dirty="0">
                          <a:effectLst/>
                        </a:rPr>
                        <a:t>$60</a:t>
                      </a:r>
                      <a:endParaRPr lang="en-US" sz="1600" b="0" i="0" u="none" strike="noStrike" dirty="0">
                        <a:solidFill>
                          <a:srgbClr val="000000"/>
                        </a:solidFill>
                        <a:effectLst/>
                        <a:latin typeface="Arial Narrow"/>
                      </a:endParaRPr>
                    </a:p>
                  </a:txBody>
                  <a:tcPr marL="0" marR="0" marT="0" marB="0" anchor="ctr"/>
                </a:tc>
              </a:tr>
              <a:tr h="521060">
                <a:tc>
                  <a:txBody>
                    <a:bodyPr/>
                    <a:lstStyle/>
                    <a:p>
                      <a:pPr algn="l" fontAlgn="ctr"/>
                      <a:r>
                        <a:rPr lang="en-US" sz="1600" u="none" strike="noStrike" dirty="0">
                          <a:effectLst/>
                        </a:rPr>
                        <a:t>LED Low Bay </a:t>
                      </a:r>
                      <a:r>
                        <a:rPr lang="en-US" sz="1600" u="none" strike="noStrike" dirty="0" smtClean="0">
                          <a:effectLst/>
                        </a:rPr>
                        <a:t>Fixtures (DLC </a:t>
                      </a:r>
                      <a:r>
                        <a:rPr lang="en-US" sz="1600" u="none" strike="noStrike" dirty="0">
                          <a:effectLst/>
                        </a:rPr>
                        <a:t>23)</a:t>
                      </a:r>
                      <a:endParaRPr lang="en-US" sz="1600" b="0" i="0" u="none" strike="noStrike" dirty="0">
                        <a:solidFill>
                          <a:srgbClr val="000000"/>
                        </a:solidFill>
                        <a:effectLst/>
                        <a:latin typeface="Arial Narrow"/>
                      </a:endParaRPr>
                    </a:p>
                  </a:txBody>
                  <a:tcPr marL="0" marR="0" marT="0" marB="0" anchor="ctr"/>
                </a:tc>
                <a:tc>
                  <a:txBody>
                    <a:bodyPr/>
                    <a:lstStyle/>
                    <a:p>
                      <a:pPr algn="ctr" fontAlgn="ctr"/>
                      <a:r>
                        <a:rPr lang="en-US" sz="1600" u="none" strike="noStrike" dirty="0">
                          <a:effectLst/>
                        </a:rPr>
                        <a:t>$150</a:t>
                      </a:r>
                      <a:endParaRPr lang="en-US" sz="1600" b="0" i="0" u="none" strike="noStrike" dirty="0">
                        <a:solidFill>
                          <a:srgbClr val="000000"/>
                        </a:solidFill>
                        <a:effectLst/>
                        <a:latin typeface="Arial Narrow"/>
                      </a:endParaRPr>
                    </a:p>
                  </a:txBody>
                  <a:tcPr marL="0" marR="0" marT="0" marB="0" anchor="ctr"/>
                </a:tc>
              </a:tr>
              <a:tr h="521060">
                <a:tc>
                  <a:txBody>
                    <a:bodyPr/>
                    <a:lstStyle/>
                    <a:p>
                      <a:pPr algn="l" fontAlgn="ctr"/>
                      <a:r>
                        <a:rPr lang="en-US" sz="1600" u="none" strike="noStrike" dirty="0">
                          <a:effectLst/>
                        </a:rPr>
                        <a:t>LED High Bay </a:t>
                      </a:r>
                      <a:r>
                        <a:rPr lang="en-US" sz="1600" u="none" strike="noStrike" dirty="0" smtClean="0">
                          <a:effectLst/>
                        </a:rPr>
                        <a:t>Fixtures         (</a:t>
                      </a:r>
                      <a:r>
                        <a:rPr lang="en-US" sz="1600" u="none" strike="noStrike" dirty="0">
                          <a:effectLst/>
                        </a:rPr>
                        <a:t>DLC 22 &amp; 24)</a:t>
                      </a:r>
                      <a:endParaRPr lang="en-US" sz="1600" b="0" i="0" u="none" strike="noStrike" dirty="0">
                        <a:solidFill>
                          <a:srgbClr val="000000"/>
                        </a:solidFill>
                        <a:effectLst/>
                        <a:latin typeface="Arial Narrow"/>
                      </a:endParaRPr>
                    </a:p>
                  </a:txBody>
                  <a:tcPr marL="0" marR="0" marT="0" marB="0" anchor="ctr"/>
                </a:tc>
                <a:tc>
                  <a:txBody>
                    <a:bodyPr/>
                    <a:lstStyle/>
                    <a:p>
                      <a:pPr algn="ctr" fontAlgn="ctr"/>
                      <a:r>
                        <a:rPr lang="en-US" sz="1600" u="none" strike="noStrike" dirty="0">
                          <a:effectLst/>
                        </a:rPr>
                        <a:t>$200</a:t>
                      </a:r>
                      <a:endParaRPr lang="en-US" sz="1600" b="0" i="0" u="none" strike="noStrike" dirty="0">
                        <a:solidFill>
                          <a:srgbClr val="000000"/>
                        </a:solidFill>
                        <a:effectLst/>
                        <a:latin typeface="Arial Narrow"/>
                      </a:endParaRPr>
                    </a:p>
                  </a:txBody>
                  <a:tcPr marL="0" marR="0" marT="0" marB="0" anchor="ctr"/>
                </a:tc>
              </a:tr>
              <a:tr h="567722">
                <a:tc>
                  <a:txBody>
                    <a:bodyPr/>
                    <a:lstStyle/>
                    <a:p>
                      <a:pPr algn="l" fontAlgn="ctr"/>
                      <a:r>
                        <a:rPr lang="en-US" sz="1600" u="none" strike="noStrike" dirty="0">
                          <a:effectLst/>
                        </a:rPr>
                        <a:t>LED  Downlights &lt; 1000 </a:t>
                      </a:r>
                      <a:r>
                        <a:rPr lang="en-US" sz="1600" u="none" strike="noStrike" dirty="0" smtClean="0">
                          <a:effectLst/>
                        </a:rPr>
                        <a:t>lumens   (Energy Star)</a:t>
                      </a:r>
                      <a:endParaRPr lang="en-US" sz="1600" b="0" i="0" u="none" strike="noStrike" dirty="0">
                        <a:solidFill>
                          <a:srgbClr val="000000"/>
                        </a:solidFill>
                        <a:effectLst/>
                        <a:latin typeface="Arial Narrow"/>
                      </a:endParaRPr>
                    </a:p>
                  </a:txBody>
                  <a:tcPr marL="0" marR="0" marT="0" marB="0" anchor="ctr"/>
                </a:tc>
                <a:tc>
                  <a:txBody>
                    <a:bodyPr/>
                    <a:lstStyle/>
                    <a:p>
                      <a:pPr algn="ctr" fontAlgn="ctr"/>
                      <a:r>
                        <a:rPr lang="en-US" sz="1600" u="none" strike="noStrike" dirty="0">
                          <a:effectLst/>
                        </a:rPr>
                        <a:t>$60</a:t>
                      </a:r>
                      <a:endParaRPr lang="en-US" sz="1600" b="0" i="0" u="none" strike="noStrike" dirty="0">
                        <a:solidFill>
                          <a:srgbClr val="000000"/>
                        </a:solidFill>
                        <a:effectLst/>
                        <a:latin typeface="Arial Narrow"/>
                      </a:endParaRPr>
                    </a:p>
                  </a:txBody>
                  <a:tcPr marL="0" marR="0" marT="0" marB="0" anchor="ctr"/>
                </a:tc>
              </a:tr>
              <a:tr h="567722">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600" u="none" strike="noStrike" dirty="0">
                          <a:effectLst/>
                        </a:rPr>
                        <a:t>LED  Downlights &gt;= 1000 </a:t>
                      </a:r>
                      <a:r>
                        <a:rPr lang="en-US" sz="1600" u="none" strike="noStrike" dirty="0" smtClean="0">
                          <a:effectLst/>
                        </a:rPr>
                        <a:t>lumens  (Energy Star)</a:t>
                      </a:r>
                      <a:endParaRPr lang="en-US" sz="1600" b="0" i="0" u="none" strike="noStrike" dirty="0" smtClean="0">
                        <a:solidFill>
                          <a:srgbClr val="000000"/>
                        </a:solidFill>
                        <a:effectLst/>
                        <a:latin typeface="Arial Narrow"/>
                      </a:endParaRPr>
                    </a:p>
                    <a:p>
                      <a:pPr algn="l" fontAlgn="ctr"/>
                      <a:endParaRPr lang="en-US" sz="1600" b="0" i="0" u="none" strike="noStrike" dirty="0">
                        <a:solidFill>
                          <a:srgbClr val="000000"/>
                        </a:solidFill>
                        <a:effectLst/>
                        <a:latin typeface="Arial Narrow"/>
                      </a:endParaRPr>
                    </a:p>
                  </a:txBody>
                  <a:tcPr marL="0" marR="0" marT="0" marB="0" anchor="ctr"/>
                </a:tc>
                <a:tc>
                  <a:txBody>
                    <a:bodyPr/>
                    <a:lstStyle/>
                    <a:p>
                      <a:pPr algn="ctr" fontAlgn="ctr"/>
                      <a:r>
                        <a:rPr lang="en-US" sz="1600" u="none" strike="noStrike" dirty="0">
                          <a:effectLst/>
                        </a:rPr>
                        <a:t>$80</a:t>
                      </a:r>
                      <a:endParaRPr lang="en-US" sz="1600" b="0" i="0" u="none" strike="noStrike" dirty="0">
                        <a:solidFill>
                          <a:srgbClr val="000000"/>
                        </a:solidFill>
                        <a:effectLst/>
                        <a:latin typeface="Arial Narrow"/>
                      </a:endParaRPr>
                    </a:p>
                  </a:txBody>
                  <a:tcPr marL="0" marR="0" marT="0" marB="0" anchor="ctr"/>
                </a:tc>
              </a:tr>
            </a:tbl>
          </a:graphicData>
        </a:graphic>
      </p:graphicFrame>
    </p:spTree>
    <p:extLst>
      <p:ext uri="{BB962C8B-B14F-4D97-AF65-F5344CB8AC3E}">
        <p14:creationId xmlns:p14="http://schemas.microsoft.com/office/powerpoint/2010/main" val="368900391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CEP LPD (Lighting Power Density)</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smtClean="0"/>
              <a:t>New Approved Fixtures must be installed within the space</a:t>
            </a:r>
          </a:p>
          <a:p>
            <a:pPr marL="342900" indent="-342900">
              <a:buFont typeface="Arial" panose="020B0604020202020204" pitchFamily="34" charset="0"/>
              <a:buChar char="•"/>
            </a:pPr>
            <a:r>
              <a:rPr lang="en-US" dirty="0" smtClean="0"/>
              <a:t>Table for footcandles is from Ashrae Std. 90.1-2007</a:t>
            </a:r>
          </a:p>
          <a:p>
            <a:pPr marL="800100" lvl="1" indent="-342900">
              <a:buFont typeface="Arial" panose="020B0604020202020204" pitchFamily="34" charset="0"/>
              <a:buChar char="•"/>
            </a:pPr>
            <a:r>
              <a:rPr lang="en-US" dirty="0" smtClean="0"/>
              <a:t>Most common </a:t>
            </a:r>
          </a:p>
          <a:p>
            <a:pPr marL="1028700" lvl="2" indent="-342900">
              <a:buFont typeface="Arial" panose="020B0604020202020204" pitchFamily="34" charset="0"/>
              <a:buChar char="•"/>
            </a:pPr>
            <a:r>
              <a:rPr lang="en-US" dirty="0" smtClean="0"/>
              <a:t>Auto Facility			 .9 Watts/Sq ft </a:t>
            </a:r>
          </a:p>
          <a:p>
            <a:pPr marL="1028700" lvl="2" indent="-342900">
              <a:buFont typeface="Arial" panose="020B0604020202020204" pitchFamily="34" charset="0"/>
              <a:buChar char="•"/>
            </a:pPr>
            <a:r>
              <a:rPr lang="en-US" dirty="0" smtClean="0"/>
              <a:t>Dining: Family 			1.6 W/Sqft</a:t>
            </a:r>
          </a:p>
          <a:p>
            <a:pPr marL="1028700" lvl="2" indent="-342900">
              <a:buFont typeface="Arial" panose="020B0604020202020204" pitchFamily="34" charset="0"/>
              <a:buChar char="•"/>
            </a:pPr>
            <a:r>
              <a:rPr lang="en-US" dirty="0" smtClean="0"/>
              <a:t>Gym					1.1</a:t>
            </a:r>
          </a:p>
          <a:p>
            <a:pPr marL="1028700" lvl="2" indent="-342900">
              <a:buFont typeface="Arial" panose="020B0604020202020204" pitchFamily="34" charset="0"/>
              <a:buChar char="•"/>
            </a:pPr>
            <a:r>
              <a:rPr lang="en-US" dirty="0" smtClean="0"/>
              <a:t>Manufacturing 			1.3</a:t>
            </a:r>
          </a:p>
          <a:p>
            <a:pPr marL="1028700" lvl="2" indent="-342900">
              <a:buFont typeface="Arial" panose="020B0604020202020204" pitchFamily="34" charset="0"/>
              <a:buChar char="•"/>
            </a:pPr>
            <a:r>
              <a:rPr lang="en-US" dirty="0" smtClean="0"/>
              <a:t>Office 					1.00</a:t>
            </a:r>
          </a:p>
          <a:p>
            <a:pPr marL="1028700" lvl="2" indent="-342900">
              <a:buFont typeface="Arial" panose="020B0604020202020204" pitchFamily="34" charset="0"/>
              <a:buChar char="•"/>
            </a:pPr>
            <a:r>
              <a:rPr lang="en-US" dirty="0" smtClean="0"/>
              <a:t>Parking Garage			 .3</a:t>
            </a:r>
          </a:p>
          <a:p>
            <a:pPr marL="1028700" lvl="2" indent="-342900">
              <a:buFont typeface="Arial" panose="020B0604020202020204" pitchFamily="34" charset="0"/>
              <a:buChar char="•"/>
            </a:pPr>
            <a:r>
              <a:rPr lang="en-US" dirty="0" smtClean="0"/>
              <a:t>Police/Fire Station		1.00</a:t>
            </a:r>
          </a:p>
          <a:p>
            <a:pPr marL="1028700" lvl="2" indent="-342900">
              <a:buFont typeface="Arial" panose="020B0604020202020204" pitchFamily="34" charset="0"/>
              <a:buChar char="•"/>
            </a:pPr>
            <a:r>
              <a:rPr lang="en-US" dirty="0" smtClean="0"/>
              <a:t>Religious Building 		1.3</a:t>
            </a:r>
          </a:p>
          <a:p>
            <a:pPr marL="1028700" lvl="2" indent="-342900">
              <a:buFont typeface="Arial" panose="020B0604020202020204" pitchFamily="34" charset="0"/>
              <a:buChar char="•"/>
            </a:pPr>
            <a:r>
              <a:rPr lang="en-US" dirty="0" smtClean="0"/>
              <a:t>School					1.2		</a:t>
            </a:r>
          </a:p>
          <a:p>
            <a:pPr marL="1028700" lvl="2" indent="-342900">
              <a:buFont typeface="Arial" panose="020B0604020202020204" pitchFamily="34" charset="0"/>
              <a:buChar char="•"/>
            </a:pPr>
            <a:r>
              <a:rPr lang="en-US" dirty="0" smtClean="0"/>
              <a:t>Warehouse				.8</a:t>
            </a:r>
            <a:endParaRPr lang="en-US" dirty="0"/>
          </a:p>
        </p:txBody>
      </p:sp>
    </p:spTree>
    <p:extLst>
      <p:ext uri="{BB962C8B-B14F-4D97-AF65-F5344CB8AC3E}">
        <p14:creationId xmlns:p14="http://schemas.microsoft.com/office/powerpoint/2010/main" val="70792105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T_PP_MASTER">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华文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documentManagement>
    <Sub_x002d_area xmlns="4d947079-ba1a-481e-a952-750799481c56">Templates</Sub_x002d_area>
    <Publish_x0020_date xmlns="4d947079-ba1a-481e-a952-750799481c56">2013-09-26T04:00:00+00:00</Publish_x0020_dat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91B92B37838344B8D5263E5B84162F1" ma:contentTypeVersion="3" ma:contentTypeDescription="Create a new document." ma:contentTypeScope="" ma:versionID="aa3e5a51713d0eb4b607cfbc8011418a">
  <xsd:schema xmlns:xsd="http://www.w3.org/2001/XMLSchema" xmlns:p="http://schemas.microsoft.com/office/2006/metadata/properties" xmlns:ns2="4d947079-ba1a-481e-a952-750799481c56" targetNamespace="http://schemas.microsoft.com/office/2006/metadata/properties" ma:root="true" ma:fieldsID="2df256f8892cf0463c1501ff38ab9c27" ns2:_="">
    <xsd:import namespace="4d947079-ba1a-481e-a952-750799481c56"/>
    <xsd:element name="properties">
      <xsd:complexType>
        <xsd:sequence>
          <xsd:element name="documentManagement">
            <xsd:complexType>
              <xsd:all>
                <xsd:element ref="ns2:Sub_x002d_area"/>
                <xsd:element ref="ns2:Publish_x0020_date"/>
              </xsd:all>
            </xsd:complexType>
          </xsd:element>
        </xsd:sequence>
      </xsd:complexType>
    </xsd:element>
  </xsd:schema>
  <xsd:schema xmlns:xsd="http://www.w3.org/2001/XMLSchema" xmlns:dms="http://schemas.microsoft.com/office/2006/documentManagement/types" targetNamespace="4d947079-ba1a-481e-a952-750799481c56" elementFormDefault="qualified">
    <xsd:import namespace="http://schemas.microsoft.com/office/2006/documentManagement/types"/>
    <xsd:element name="Sub_x002d_area" ma:index="8" ma:displayName="Sub-area" ma:default="Policies and Procedures" ma:format="Dropdown" ma:internalName="Sub_x002d_area">
      <xsd:simpleType>
        <xsd:restriction base="dms:Choice">
          <xsd:enumeration value="Policies and Procedures"/>
          <xsd:enumeration value="Templates"/>
        </xsd:restriction>
      </xsd:simpleType>
    </xsd:element>
    <xsd:element name="Publish_x0020_date" ma:index="9" ma:displayName="Publish date" ma:format="DateOnly" ma:internalName="Publish_x0020_dat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ma:index="10" ma:displayName="Comments"/>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mso-contentType ?>
<customXsn xmlns="http://schemas.microsoft.com/office/2006/metadata/customXsn">
  <xsnLocation>http://moss.pseg.com/sites/IS/_cts/Document/Plan - Project Summary Document v1.9.1.dot</xsnLocation>
  <cached>True</cached>
  <openByDefault>False</openByDefault>
  <xsnScope>http://moss.pseg.com/sites/IS</xsnScope>
</customXsn>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F530BBC-2083-46A0-9225-8AFEE89659CE}">
  <ds:schemaRefs>
    <ds:schemaRef ds:uri="http://purl.org/dc/dcmitype/"/>
    <ds:schemaRef ds:uri="http://purl.org/dc/elements/1.1/"/>
    <ds:schemaRef ds:uri="http://schemas.microsoft.com/office/2006/documentManagement/types"/>
    <ds:schemaRef ds:uri="http://schemas.openxmlformats.org/package/2006/metadata/core-properties"/>
    <ds:schemaRef ds:uri="http://purl.org/dc/terms/"/>
    <ds:schemaRef ds:uri="http://www.w3.org/XML/1998/namespace"/>
    <ds:schemaRef ds:uri="4d947079-ba1a-481e-a952-750799481c56"/>
    <ds:schemaRef ds:uri="http://schemas.microsoft.com/office/2006/metadata/properties"/>
  </ds:schemaRefs>
</ds:datastoreItem>
</file>

<file path=customXml/itemProps2.xml><?xml version="1.0" encoding="utf-8"?>
<ds:datastoreItem xmlns:ds="http://schemas.openxmlformats.org/officeDocument/2006/customXml" ds:itemID="{6C424157-B6B8-4FE5-8424-C94B3764403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d947079-ba1a-481e-a952-750799481c56"/>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DFB8BC0E-DFA3-41C1-8D6E-CC6227E910D0}">
  <ds:schemaRefs>
    <ds:schemaRef ds:uri="http://schemas.microsoft.com/office/2006/metadata/customXsn"/>
  </ds:schemaRefs>
</ds:datastoreItem>
</file>

<file path=customXml/itemProps4.xml><?xml version="1.0" encoding="utf-8"?>
<ds:datastoreItem xmlns:ds="http://schemas.openxmlformats.org/officeDocument/2006/customXml" ds:itemID="{DF38AC18-EF72-4DE5-BCDE-EA19131BA18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9381</TotalTime>
  <Words>3002</Words>
  <Application>Microsoft Office PowerPoint</Application>
  <PresentationFormat>On-screen Show (4:3)</PresentationFormat>
  <Paragraphs>391</Paragraphs>
  <Slides>30</Slides>
  <Notes>13</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IT_PP_MASTER</vt:lpstr>
      <vt:lpstr>2015 Commercial Efficiency and Residential Program &amp; Updates</vt:lpstr>
      <vt:lpstr>PowerPoint Presentation</vt:lpstr>
      <vt:lpstr>Commercial Efficiency Program (CEP)</vt:lpstr>
      <vt:lpstr>Commercial Program Introduction</vt:lpstr>
      <vt:lpstr>Reading the Bill</vt:lpstr>
      <vt:lpstr>Available Programs </vt:lpstr>
      <vt:lpstr>New Construction &amp; Gut Rehabs</vt:lpstr>
      <vt:lpstr>New Construction LED Lighting Rebates</vt:lpstr>
      <vt:lpstr>CEP LPD (Lighting Power Density)</vt:lpstr>
      <vt:lpstr>Rebates Procedure for LPD</vt:lpstr>
      <vt:lpstr>LPD Calculation</vt:lpstr>
      <vt:lpstr>Commercial Energy Efficiency (continued)</vt:lpstr>
      <vt:lpstr>Commercial Energy Efficiency (continued)</vt:lpstr>
      <vt:lpstr>Commercial Energy Efficiency (continued)</vt:lpstr>
      <vt:lpstr>Program Updates</vt:lpstr>
      <vt:lpstr>PowerPoint Presentation</vt:lpstr>
      <vt:lpstr>PowerPoint Presentation</vt:lpstr>
      <vt:lpstr>Change of Scope</vt:lpstr>
      <vt:lpstr>PowerPoint Presentation</vt:lpstr>
      <vt:lpstr>PowerPoint Presentation</vt:lpstr>
      <vt:lpstr>2015 Residential Energy Efficiency Programs</vt:lpstr>
      <vt:lpstr>Overview</vt:lpstr>
      <vt:lpstr>Energy Efficient Products Program</vt:lpstr>
      <vt:lpstr>PowerPoint Presentation</vt:lpstr>
      <vt:lpstr>PowerPoint Presentation</vt:lpstr>
      <vt:lpstr>Home Performance with ENERGY STAR For Homes without Central Air Conditioning</vt:lpstr>
      <vt:lpstr>PowerPoint Presentation</vt:lpstr>
      <vt:lpstr>PowerPoint Presentation</vt:lpstr>
      <vt:lpstr>PowerPoint Presentation</vt:lpstr>
      <vt:lpstr>PowerPoint Presentation</vt:lpstr>
    </vt:vector>
  </TitlesOfParts>
  <Company>PSEG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Imagination Speed Quality Template September 2013</dc:title>
  <dc:creator>Malik, Shahid;Mansano, Waltasia</dc:creator>
  <dc:description>Please use this template for all internal presentations effective September 26, 2013 by release of the related 'IT Communications Clip.'</dc:description>
  <cp:lastModifiedBy>Smith, Wendy (N-LMCO)</cp:lastModifiedBy>
  <cp:revision>675</cp:revision>
  <cp:lastPrinted>2014-01-24T18:47:45Z</cp:lastPrinted>
  <dcterms:created xsi:type="dcterms:W3CDTF">2013-02-23T22:43:27Z</dcterms:created>
  <dcterms:modified xsi:type="dcterms:W3CDTF">2015-09-10T20:51:56Z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0x010100E91B92B37838344B8D5263E5B84162F1</vt:lpwstr>
  </property>
</Properties>
</file>